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4" r:id="rId4"/>
    <p:sldId id="273" r:id="rId5"/>
    <p:sldId id="276" r:id="rId6"/>
    <p:sldId id="292" r:id="rId7"/>
    <p:sldId id="277" r:id="rId8"/>
    <p:sldId id="294" r:id="rId9"/>
    <p:sldId id="282" r:id="rId10"/>
    <p:sldId id="279" r:id="rId11"/>
    <p:sldId id="300" r:id="rId12"/>
    <p:sldId id="280" r:id="rId13"/>
    <p:sldId id="296" r:id="rId14"/>
    <p:sldId id="297" r:id="rId15"/>
    <p:sldId id="298" r:id="rId16"/>
    <p:sldId id="286" r:id="rId17"/>
    <p:sldId id="299" r:id="rId18"/>
    <p:sldId id="288" r:id="rId19"/>
    <p:sldId id="290" r:id="rId20"/>
    <p:sldId id="291" r:id="rId21"/>
    <p:sldId id="289" r:id="rId22"/>
    <p:sldId id="293"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3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071" autoAdjust="0"/>
    <p:restoredTop sz="94660"/>
  </p:normalViewPr>
  <p:slideViewPr>
    <p:cSldViewPr snapToGrid="0" showGuides="1">
      <p:cViewPr varScale="1">
        <p:scale>
          <a:sx n="105" d="100"/>
          <a:sy n="105" d="100"/>
        </p:scale>
        <p:origin x="138" y="360"/>
      </p:cViewPr>
      <p:guideLst>
        <p:guide orient="horz" pos="2160"/>
        <p:guide pos="3816"/>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3B5A3B-C60C-4BE5-9B6E-B729F2E42792}"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AD536-8694-47A1-B808-CD773CF1FDD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22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3B5A3B-C60C-4BE5-9B6E-B729F2E42792}"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AD536-8694-47A1-B808-CD773CF1FDDB}" type="slidenum">
              <a:rPr lang="en-US" smtClean="0"/>
              <a:t>‹#›</a:t>
            </a:fld>
            <a:endParaRPr lang="en-US"/>
          </a:p>
        </p:txBody>
      </p:sp>
    </p:spTree>
    <p:extLst>
      <p:ext uri="{BB962C8B-B14F-4D97-AF65-F5344CB8AC3E}">
        <p14:creationId xmlns:p14="http://schemas.microsoft.com/office/powerpoint/2010/main" val="36499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3B5A3B-C60C-4BE5-9B6E-B729F2E42792}"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AD536-8694-47A1-B808-CD773CF1FDDB}" type="slidenum">
              <a:rPr lang="en-US" smtClean="0"/>
              <a:t>‹#›</a:t>
            </a:fld>
            <a:endParaRPr lang="en-US"/>
          </a:p>
        </p:txBody>
      </p:sp>
    </p:spTree>
    <p:extLst>
      <p:ext uri="{BB962C8B-B14F-4D97-AF65-F5344CB8AC3E}">
        <p14:creationId xmlns:p14="http://schemas.microsoft.com/office/powerpoint/2010/main" val="417786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3B5A3B-C60C-4BE5-9B6E-B729F2E42792}"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AD536-8694-47A1-B808-CD773CF1FDDB}" type="slidenum">
              <a:rPr lang="en-US" smtClean="0"/>
              <a:t>‹#›</a:t>
            </a:fld>
            <a:endParaRPr lang="en-US"/>
          </a:p>
        </p:txBody>
      </p:sp>
    </p:spTree>
    <p:extLst>
      <p:ext uri="{BB962C8B-B14F-4D97-AF65-F5344CB8AC3E}">
        <p14:creationId xmlns:p14="http://schemas.microsoft.com/office/powerpoint/2010/main" val="144759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3B5A3B-C60C-4BE5-9B6E-B729F2E42792}" type="datetimeFigureOut">
              <a:rPr lang="en-US" smtClean="0"/>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AD536-8694-47A1-B808-CD773CF1FDD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57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3B5A3B-C60C-4BE5-9B6E-B729F2E42792}" type="datetimeFigureOut">
              <a:rPr lang="en-US" smtClean="0"/>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AD536-8694-47A1-B808-CD773CF1FDDB}" type="slidenum">
              <a:rPr lang="en-US" smtClean="0"/>
              <a:t>‹#›</a:t>
            </a:fld>
            <a:endParaRPr lang="en-US"/>
          </a:p>
        </p:txBody>
      </p:sp>
    </p:spTree>
    <p:extLst>
      <p:ext uri="{BB962C8B-B14F-4D97-AF65-F5344CB8AC3E}">
        <p14:creationId xmlns:p14="http://schemas.microsoft.com/office/powerpoint/2010/main" val="3987978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3B5A3B-C60C-4BE5-9B6E-B729F2E42792}" type="datetimeFigureOut">
              <a:rPr lang="en-US" smtClean="0"/>
              <a:t>8/11/2021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CAD536-8694-47A1-B808-CD773CF1FDDB}" type="slidenum">
              <a:rPr lang="en-US" smtClean="0"/>
              <a:t>‹#›</a:t>
            </a:fld>
            <a:endParaRPr lang="en-US"/>
          </a:p>
        </p:txBody>
      </p:sp>
    </p:spTree>
    <p:extLst>
      <p:ext uri="{BB962C8B-B14F-4D97-AF65-F5344CB8AC3E}">
        <p14:creationId xmlns:p14="http://schemas.microsoft.com/office/powerpoint/2010/main" val="1532397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3B5A3B-C60C-4BE5-9B6E-B729F2E42792}" type="datetimeFigureOut">
              <a:rPr lang="en-US" smtClean="0"/>
              <a:t>8/11/2021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CAD536-8694-47A1-B808-CD773CF1FDDB}" type="slidenum">
              <a:rPr lang="en-US" smtClean="0"/>
              <a:t>‹#›</a:t>
            </a:fld>
            <a:endParaRPr lang="en-US"/>
          </a:p>
        </p:txBody>
      </p:sp>
    </p:spTree>
    <p:extLst>
      <p:ext uri="{BB962C8B-B14F-4D97-AF65-F5344CB8AC3E}">
        <p14:creationId xmlns:p14="http://schemas.microsoft.com/office/powerpoint/2010/main" val="172551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83B5A3B-C60C-4BE5-9B6E-B729F2E42792}" type="datetimeFigureOut">
              <a:rPr lang="en-US" smtClean="0"/>
              <a:t>8/11/2021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ECAD536-8694-47A1-B808-CD773CF1FDDB}" type="slidenum">
              <a:rPr lang="en-US" smtClean="0"/>
              <a:t>‹#›</a:t>
            </a:fld>
            <a:endParaRPr lang="en-US"/>
          </a:p>
        </p:txBody>
      </p:sp>
    </p:spTree>
    <p:extLst>
      <p:ext uri="{BB962C8B-B14F-4D97-AF65-F5344CB8AC3E}">
        <p14:creationId xmlns:p14="http://schemas.microsoft.com/office/powerpoint/2010/main" val="210593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83B5A3B-C60C-4BE5-9B6E-B729F2E42792}" type="datetimeFigureOut">
              <a:rPr lang="en-US" smtClean="0"/>
              <a:t>8/11/2021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ECAD536-8694-47A1-B808-CD773CF1FDDB}" type="slidenum">
              <a:rPr lang="en-US" smtClean="0"/>
              <a:t>‹#›</a:t>
            </a:fld>
            <a:endParaRPr lang="en-US"/>
          </a:p>
        </p:txBody>
      </p:sp>
    </p:spTree>
    <p:extLst>
      <p:ext uri="{BB962C8B-B14F-4D97-AF65-F5344CB8AC3E}">
        <p14:creationId xmlns:p14="http://schemas.microsoft.com/office/powerpoint/2010/main" val="2326078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3B5A3B-C60C-4BE5-9B6E-B729F2E42792}" type="datetimeFigureOut">
              <a:rPr lang="en-US" smtClean="0"/>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AD536-8694-47A1-B808-CD773CF1FDDB}" type="slidenum">
              <a:rPr lang="en-US" smtClean="0"/>
              <a:t>‹#›</a:t>
            </a:fld>
            <a:endParaRPr lang="en-US"/>
          </a:p>
        </p:txBody>
      </p:sp>
    </p:spTree>
    <p:extLst>
      <p:ext uri="{BB962C8B-B14F-4D97-AF65-F5344CB8AC3E}">
        <p14:creationId xmlns:p14="http://schemas.microsoft.com/office/powerpoint/2010/main" val="2622733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83B5A3B-C60C-4BE5-9B6E-B729F2E42792}" type="datetimeFigureOut">
              <a:rPr lang="en-US" smtClean="0"/>
              <a:t>8/11/2021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ECAD536-8694-47A1-B808-CD773CF1FDD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524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package" Target="../embeddings/Microsoft_Word_Document1.docx"/></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A67FCE4-4469-43EB-9ABF-56225A19F270}"/>
              </a:ext>
            </a:extLst>
          </p:cNvPr>
          <p:cNvSpPr>
            <a:spLocks noGrp="1"/>
          </p:cNvSpPr>
          <p:nvPr>
            <p:ph type="subTitle" idx="1"/>
          </p:nvPr>
        </p:nvSpPr>
        <p:spPr/>
        <p:txBody>
          <a:bodyPr>
            <a:normAutofit fontScale="92500" lnSpcReduction="20000"/>
          </a:bodyPr>
          <a:lstStyle/>
          <a:p>
            <a:pPr algn="ctr"/>
            <a:r>
              <a:rPr lang="en-US" sz="4000" dirty="0"/>
              <a:t>ZBA Presentation </a:t>
            </a:r>
          </a:p>
          <a:p>
            <a:pPr algn="ctr"/>
            <a:r>
              <a:rPr lang="en-US" sz="4000" dirty="0"/>
              <a:t>August 5</a:t>
            </a:r>
            <a:r>
              <a:rPr lang="en-US" sz="4000" baseline="30000" dirty="0"/>
              <a:t>th,</a:t>
            </a:r>
            <a:r>
              <a:rPr lang="en-US" sz="4000" dirty="0"/>
              <a:t> 2021</a:t>
            </a:r>
          </a:p>
        </p:txBody>
      </p:sp>
      <p:pic>
        <p:nvPicPr>
          <p:cNvPr id="4" name="image2.jpg">
            <a:extLst>
              <a:ext uri="{FF2B5EF4-FFF2-40B4-BE49-F238E27FC236}">
                <a16:creationId xmlns:a16="http://schemas.microsoft.com/office/drawing/2014/main" xmlns="" id="{F7241087-73E5-4B8B-90AA-397CC56A6837}"/>
              </a:ext>
            </a:extLst>
          </p:cNvPr>
          <p:cNvPicPr/>
          <p:nvPr/>
        </p:nvPicPr>
        <p:blipFill>
          <a:blip r:embed="rId2"/>
          <a:srcRect/>
          <a:stretch>
            <a:fillRect/>
          </a:stretch>
        </p:blipFill>
        <p:spPr>
          <a:xfrm>
            <a:off x="2211161" y="393291"/>
            <a:ext cx="7593125" cy="3677229"/>
          </a:xfrm>
          <a:prstGeom prst="rect">
            <a:avLst/>
          </a:prstGeom>
          <a:ln/>
        </p:spPr>
      </p:pic>
    </p:spTree>
    <p:extLst>
      <p:ext uri="{BB962C8B-B14F-4D97-AF65-F5344CB8AC3E}">
        <p14:creationId xmlns:p14="http://schemas.microsoft.com/office/powerpoint/2010/main" val="416096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FD2646E-7C39-4BBC-872A-A8B5470A5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900" y="570234"/>
            <a:ext cx="6089963" cy="5442230"/>
          </a:xfrm>
          <a:prstGeom prst="rect">
            <a:avLst/>
          </a:prstGeom>
        </p:spPr>
      </p:pic>
      <p:pic>
        <p:nvPicPr>
          <p:cNvPr id="2050" name="Picture 2" descr="itestmic2-banner-cmyk">
            <a:extLst>
              <a:ext uri="{FF2B5EF4-FFF2-40B4-BE49-F238E27FC236}">
                <a16:creationId xmlns:a16="http://schemas.microsoft.com/office/drawing/2014/main" xmlns="" id="{6A1D1B97-A0EC-4E95-91B1-9867C7915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2" y="1043679"/>
            <a:ext cx="5060017" cy="432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3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4FC2401-2B9C-4FE0-A8CF-6973C6B97E27}"/>
              </a:ext>
            </a:extLst>
          </p:cNvPr>
          <p:cNvSpPr txBox="1"/>
          <p:nvPr/>
        </p:nvSpPr>
        <p:spPr>
          <a:xfrm>
            <a:off x="3816145" y="532684"/>
            <a:ext cx="4483510" cy="830997"/>
          </a:xfrm>
          <a:prstGeom prst="rect">
            <a:avLst/>
          </a:prstGeom>
          <a:noFill/>
        </p:spPr>
        <p:txBody>
          <a:bodyPr wrap="square" rtlCol="0">
            <a:spAutoFit/>
          </a:bodyPr>
          <a:lstStyle/>
          <a:p>
            <a:r>
              <a:rPr lang="en-US" sz="4800" dirty="0"/>
              <a:t>Noise Prevention</a:t>
            </a:r>
          </a:p>
        </p:txBody>
      </p:sp>
      <p:sp>
        <p:nvSpPr>
          <p:cNvPr id="3" name="TextBox 2">
            <a:extLst>
              <a:ext uri="{FF2B5EF4-FFF2-40B4-BE49-F238E27FC236}">
                <a16:creationId xmlns:a16="http://schemas.microsoft.com/office/drawing/2014/main" xmlns="" id="{E91345B0-4D73-494A-B93A-231FD97F35A1}"/>
              </a:ext>
            </a:extLst>
          </p:cNvPr>
          <p:cNvSpPr txBox="1"/>
          <p:nvPr/>
        </p:nvSpPr>
        <p:spPr>
          <a:xfrm>
            <a:off x="511277" y="1602659"/>
            <a:ext cx="10491019" cy="3539430"/>
          </a:xfrm>
          <a:prstGeom prst="rect">
            <a:avLst/>
          </a:prstGeom>
          <a:noFill/>
        </p:spPr>
        <p:txBody>
          <a:bodyPr wrap="square" rtlCol="0">
            <a:spAutoFit/>
          </a:bodyPr>
          <a:lstStyle/>
          <a:p>
            <a:r>
              <a:rPr lang="en-US" sz="2800" dirty="0"/>
              <a:t>Step 1: Prospective Client tour, noise rules conveyed</a:t>
            </a:r>
          </a:p>
          <a:p>
            <a:r>
              <a:rPr lang="en-US" sz="2800" dirty="0"/>
              <a:t>Step 2: Contract with security deposit for noise violations</a:t>
            </a:r>
          </a:p>
          <a:p>
            <a:r>
              <a:rPr lang="en-US" sz="2800" dirty="0"/>
              <a:t>Step 3: Noise rules and penalties agreed to by all DJs</a:t>
            </a:r>
          </a:p>
          <a:p>
            <a:r>
              <a:rPr lang="en-US" sz="2800" dirty="0"/>
              <a:t>Step 3: Establish responsible Point of Contact prior to arrival. </a:t>
            </a:r>
          </a:p>
          <a:p>
            <a:r>
              <a:rPr lang="en-US" sz="2800" dirty="0"/>
              <a:t>Step 4: Welcome packet reiterating noise rules in writing</a:t>
            </a:r>
          </a:p>
          <a:p>
            <a:r>
              <a:rPr lang="en-US" sz="2800" dirty="0"/>
              <a:t>Step 5: Guest greeting with verbal overview of noise rules</a:t>
            </a:r>
          </a:p>
          <a:p>
            <a:r>
              <a:rPr lang="en-US" sz="2800" dirty="0"/>
              <a:t>Step 6: Quiet Enjoyment Protocol posted in bedrooms and kitchen</a:t>
            </a:r>
          </a:p>
          <a:p>
            <a:r>
              <a:rPr lang="en-US" sz="2800" dirty="0"/>
              <a:t>Step 7: Onsite, live-in Security Person to monitor noise at all times</a:t>
            </a:r>
          </a:p>
        </p:txBody>
      </p:sp>
    </p:spTree>
    <p:extLst>
      <p:ext uri="{BB962C8B-B14F-4D97-AF65-F5344CB8AC3E}">
        <p14:creationId xmlns:p14="http://schemas.microsoft.com/office/powerpoint/2010/main" val="190899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CB61E8E-E5DA-4185-9CF9-CD613E3A47BB}"/>
              </a:ext>
            </a:extLst>
          </p:cNvPr>
          <p:cNvSpPr txBox="1"/>
          <p:nvPr/>
        </p:nvSpPr>
        <p:spPr>
          <a:xfrm>
            <a:off x="4272116" y="167154"/>
            <a:ext cx="3647768" cy="830997"/>
          </a:xfrm>
          <a:prstGeom prst="rect">
            <a:avLst/>
          </a:prstGeom>
          <a:noFill/>
        </p:spPr>
        <p:txBody>
          <a:bodyPr wrap="square" rtlCol="0">
            <a:spAutoFit/>
          </a:bodyPr>
          <a:lstStyle/>
          <a:p>
            <a:r>
              <a:rPr lang="en-US" sz="4800" dirty="0"/>
              <a:t>Enforcement</a:t>
            </a:r>
          </a:p>
        </p:txBody>
      </p:sp>
      <p:sp>
        <p:nvSpPr>
          <p:cNvPr id="3" name="TextBox 2">
            <a:extLst>
              <a:ext uri="{FF2B5EF4-FFF2-40B4-BE49-F238E27FC236}">
                <a16:creationId xmlns:a16="http://schemas.microsoft.com/office/drawing/2014/main" xmlns="" id="{9F3AA7BE-F252-4C65-A3F9-67646D52730E}"/>
              </a:ext>
            </a:extLst>
          </p:cNvPr>
          <p:cNvSpPr txBox="1"/>
          <p:nvPr/>
        </p:nvSpPr>
        <p:spPr>
          <a:xfrm>
            <a:off x="4548648" y="924232"/>
            <a:ext cx="3018503" cy="369332"/>
          </a:xfrm>
          <a:prstGeom prst="rect">
            <a:avLst/>
          </a:prstGeom>
          <a:noFill/>
        </p:spPr>
        <p:txBody>
          <a:bodyPr wrap="square" rtlCol="0">
            <a:spAutoFit/>
          </a:bodyPr>
          <a:lstStyle/>
          <a:p>
            <a:r>
              <a:rPr lang="en-US" dirty="0"/>
              <a:t>Three strikes and you’re out!</a:t>
            </a:r>
          </a:p>
        </p:txBody>
      </p:sp>
      <p:sp>
        <p:nvSpPr>
          <p:cNvPr id="4" name="TextBox 3">
            <a:extLst>
              <a:ext uri="{FF2B5EF4-FFF2-40B4-BE49-F238E27FC236}">
                <a16:creationId xmlns:a16="http://schemas.microsoft.com/office/drawing/2014/main" xmlns="" id="{234AD824-35FE-45BE-84CC-D45F8CA610A1}"/>
              </a:ext>
            </a:extLst>
          </p:cNvPr>
          <p:cNvSpPr txBox="1"/>
          <p:nvPr/>
        </p:nvSpPr>
        <p:spPr>
          <a:xfrm>
            <a:off x="550607" y="1332893"/>
            <a:ext cx="11090786" cy="1631216"/>
          </a:xfrm>
          <a:prstGeom prst="rect">
            <a:avLst/>
          </a:prstGeom>
          <a:noFill/>
        </p:spPr>
        <p:txBody>
          <a:bodyPr wrap="square" rtlCol="0">
            <a:spAutoFit/>
          </a:bodyPr>
          <a:lstStyle/>
          <a:p>
            <a:r>
              <a:rPr lang="en-US" sz="2000" dirty="0"/>
              <a:t>Strike 1: Onsite Staff member calls point of contact to state that noise is above the town ordinance. </a:t>
            </a:r>
          </a:p>
          <a:p>
            <a:r>
              <a:rPr lang="en-US" sz="2000" dirty="0"/>
              <a:t>Strike 2: Onsite Staff member or owner goes to speak to the point of contact and requests that the group go indoors. </a:t>
            </a:r>
          </a:p>
          <a:p>
            <a:r>
              <a:rPr lang="en-US" sz="2000" dirty="0"/>
              <a:t>Strike 3: Owner calls the Temple Police and $1,000 security noise deposit is forfeited and proceeds donated to the Temple Police Department and Temple Historical Society.</a:t>
            </a:r>
          </a:p>
        </p:txBody>
      </p:sp>
      <p:pic>
        <p:nvPicPr>
          <p:cNvPr id="6" name="Picture 5">
            <a:extLst>
              <a:ext uri="{FF2B5EF4-FFF2-40B4-BE49-F238E27FC236}">
                <a16:creationId xmlns:a16="http://schemas.microsoft.com/office/drawing/2014/main" xmlns="" id="{55DA4103-EFCD-49A4-932F-46548DED2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07" y="2964109"/>
            <a:ext cx="5369613" cy="3496724"/>
          </a:xfrm>
          <a:prstGeom prst="rect">
            <a:avLst/>
          </a:prstGeom>
        </p:spPr>
      </p:pic>
      <p:pic>
        <p:nvPicPr>
          <p:cNvPr id="8" name="Picture 7">
            <a:extLst>
              <a:ext uri="{FF2B5EF4-FFF2-40B4-BE49-F238E27FC236}">
                <a16:creationId xmlns:a16="http://schemas.microsoft.com/office/drawing/2014/main" xmlns="" id="{754605E4-2869-4063-8FF1-EA6CFEB7C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266" y="4172693"/>
            <a:ext cx="6502734" cy="539778"/>
          </a:xfrm>
          <a:prstGeom prst="rect">
            <a:avLst/>
          </a:prstGeom>
        </p:spPr>
      </p:pic>
    </p:spTree>
    <p:extLst>
      <p:ext uri="{BB962C8B-B14F-4D97-AF65-F5344CB8AC3E}">
        <p14:creationId xmlns:p14="http://schemas.microsoft.com/office/powerpoint/2010/main" val="108481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C72C542-B28D-4687-83D1-D18465F655FA}"/>
              </a:ext>
            </a:extLst>
          </p:cNvPr>
          <p:cNvSpPr txBox="1"/>
          <p:nvPr/>
        </p:nvSpPr>
        <p:spPr>
          <a:xfrm>
            <a:off x="1730477" y="204326"/>
            <a:ext cx="2802193" cy="400110"/>
          </a:xfrm>
          <a:prstGeom prst="rect">
            <a:avLst/>
          </a:prstGeom>
          <a:noFill/>
        </p:spPr>
        <p:txBody>
          <a:bodyPr wrap="square" rtlCol="0">
            <a:spAutoFit/>
          </a:bodyPr>
          <a:lstStyle/>
          <a:p>
            <a:r>
              <a:rPr lang="en-US" sz="2000" b="1" u="sng" dirty="0"/>
              <a:t>Touchstone Farm Traffic </a:t>
            </a:r>
          </a:p>
        </p:txBody>
      </p:sp>
      <p:sp>
        <p:nvSpPr>
          <p:cNvPr id="3" name="TextBox 2">
            <a:extLst>
              <a:ext uri="{FF2B5EF4-FFF2-40B4-BE49-F238E27FC236}">
                <a16:creationId xmlns:a16="http://schemas.microsoft.com/office/drawing/2014/main" xmlns="" id="{F5EBF195-8643-4EA6-BD7E-8D70933F3DDA}"/>
              </a:ext>
            </a:extLst>
          </p:cNvPr>
          <p:cNvSpPr txBox="1"/>
          <p:nvPr/>
        </p:nvSpPr>
        <p:spPr>
          <a:xfrm>
            <a:off x="6602361" y="204332"/>
            <a:ext cx="5083279" cy="400110"/>
          </a:xfrm>
          <a:prstGeom prst="rect">
            <a:avLst/>
          </a:prstGeom>
          <a:noFill/>
        </p:spPr>
        <p:txBody>
          <a:bodyPr wrap="square" rtlCol="0">
            <a:spAutoFit/>
          </a:bodyPr>
          <a:lstStyle/>
          <a:p>
            <a:r>
              <a:rPr lang="en-US" sz="2000" b="1" u="sng" dirty="0"/>
              <a:t>Stepping Stones Farm and Event Center Traffic</a:t>
            </a:r>
          </a:p>
        </p:txBody>
      </p:sp>
      <p:sp>
        <p:nvSpPr>
          <p:cNvPr id="5" name="TextBox 4">
            <a:extLst>
              <a:ext uri="{FF2B5EF4-FFF2-40B4-BE49-F238E27FC236}">
                <a16:creationId xmlns:a16="http://schemas.microsoft.com/office/drawing/2014/main" xmlns="" id="{7BE5BA8B-1D37-4E6D-B94D-B6A6DBFD6BB7}"/>
              </a:ext>
            </a:extLst>
          </p:cNvPr>
          <p:cNvSpPr txBox="1"/>
          <p:nvPr/>
        </p:nvSpPr>
        <p:spPr>
          <a:xfrm>
            <a:off x="6366388" y="767863"/>
            <a:ext cx="5083279" cy="2385268"/>
          </a:xfrm>
          <a:prstGeom prst="rect">
            <a:avLst/>
          </a:prstGeom>
          <a:noFill/>
        </p:spPr>
        <p:txBody>
          <a:bodyPr wrap="square" rtlCol="0">
            <a:spAutoFit/>
          </a:bodyPr>
          <a:lstStyle/>
          <a:p>
            <a:r>
              <a:rPr lang="en-US" sz="1500" dirty="0"/>
              <a:t>Assuming the </a:t>
            </a:r>
            <a:r>
              <a:rPr lang="en-US" sz="1500" b="1" i="1" dirty="0"/>
              <a:t>very highest theoretical utilization (i.e. not what we are seeking a special exception for)</a:t>
            </a:r>
            <a:r>
              <a:rPr lang="en-US" sz="1500" dirty="0"/>
              <a:t>:</a:t>
            </a:r>
          </a:p>
          <a:p>
            <a:pPr marL="285750" indent="-285750">
              <a:buFont typeface="Arial" panose="020B0604020202020204" pitchFamily="34" charset="0"/>
              <a:buChar char="•"/>
            </a:pPr>
            <a:r>
              <a:rPr lang="en-US" sz="1500" dirty="0"/>
              <a:t> 99 guests per weekend, with 20 staff, 52 weeks per year:</a:t>
            </a:r>
          </a:p>
          <a:p>
            <a:endParaRPr lang="en-US" sz="1600" dirty="0"/>
          </a:p>
          <a:p>
            <a:endParaRPr lang="en-US" sz="2000" dirty="0"/>
          </a:p>
          <a:p>
            <a:r>
              <a:rPr lang="en-US" sz="2000" b="1" u="sng" dirty="0"/>
              <a:t>Total= 6,188</a:t>
            </a:r>
          </a:p>
          <a:p>
            <a:r>
              <a:rPr lang="en-US" sz="2000" b="1" dirty="0">
                <a:solidFill>
                  <a:srgbClr val="FF0000"/>
                </a:solidFill>
              </a:rPr>
              <a:t>Reduction of trips: 3,364 or 35%</a:t>
            </a:r>
          </a:p>
          <a:p>
            <a:endParaRPr lang="en-US" sz="2800" b="1" u="sng" dirty="0"/>
          </a:p>
        </p:txBody>
      </p:sp>
      <p:sp>
        <p:nvSpPr>
          <p:cNvPr id="6" name="TextBox 5">
            <a:extLst>
              <a:ext uri="{FF2B5EF4-FFF2-40B4-BE49-F238E27FC236}">
                <a16:creationId xmlns:a16="http://schemas.microsoft.com/office/drawing/2014/main" xmlns="" id="{2777702F-ECDF-4789-B4C4-B87D9FFAD15F}"/>
              </a:ext>
            </a:extLst>
          </p:cNvPr>
          <p:cNvSpPr txBox="1"/>
          <p:nvPr/>
        </p:nvSpPr>
        <p:spPr>
          <a:xfrm>
            <a:off x="634180" y="682721"/>
            <a:ext cx="4729317" cy="5386090"/>
          </a:xfrm>
          <a:prstGeom prst="rect">
            <a:avLst/>
          </a:prstGeom>
          <a:noFill/>
        </p:spPr>
        <p:txBody>
          <a:bodyPr wrap="square" rtlCol="0">
            <a:spAutoFit/>
          </a:bodyPr>
          <a:lstStyle/>
          <a:p>
            <a:r>
              <a:rPr lang="en-US" sz="1500" dirty="0"/>
              <a:t>Lessons @ 100 per week + 50 volunteers + 18 instructors and staff (40 weeks) = 6,740 trips</a:t>
            </a:r>
          </a:p>
          <a:p>
            <a:endParaRPr lang="en-US" sz="1500" dirty="0"/>
          </a:p>
          <a:p>
            <a:r>
              <a:rPr lang="en-US" sz="1500" dirty="0"/>
              <a:t>Weekend Events @ 2 per month for 9 months: average of 20 people, 2 staff= 396 trips</a:t>
            </a:r>
          </a:p>
          <a:p>
            <a:endParaRPr lang="en-US" sz="1500" dirty="0"/>
          </a:p>
          <a:p>
            <a:r>
              <a:rPr lang="en-US" sz="1500" dirty="0"/>
              <a:t>Horse Shows @ 6 per year: average 75 riders, 40 trailers, 10 horse vans, 1 car per rider= 750 trips</a:t>
            </a:r>
          </a:p>
          <a:p>
            <a:endParaRPr lang="en-US" sz="1500" dirty="0"/>
          </a:p>
          <a:p>
            <a:r>
              <a:rPr lang="en-US" sz="1500" dirty="0"/>
              <a:t>Summer Camp @ 6 sessions: </a:t>
            </a:r>
            <a:r>
              <a:rPr lang="en-US" sz="1500" dirty="0" err="1"/>
              <a:t>i</a:t>
            </a:r>
            <a:r>
              <a:rPr lang="en-US" sz="1500" dirty="0"/>
              <a:t>) average 36 campers, 10 CITs (2x/session), ii) 20 staff (7x/session)=</a:t>
            </a:r>
          </a:p>
          <a:p>
            <a:r>
              <a:rPr lang="en-US" sz="1500" dirty="0" err="1"/>
              <a:t>i</a:t>
            </a:r>
            <a:r>
              <a:rPr lang="en-US" sz="1500" dirty="0"/>
              <a:t>) 552 + ii) 840 = 1,392 trips</a:t>
            </a:r>
          </a:p>
          <a:p>
            <a:endParaRPr lang="en-US" sz="1500" dirty="0"/>
          </a:p>
          <a:p>
            <a:r>
              <a:rPr lang="en-US" sz="1500" dirty="0"/>
              <a:t>Hay Truck @ 1 per month with 18 tons of hay for 12 months = 24 trips</a:t>
            </a:r>
          </a:p>
          <a:p>
            <a:endParaRPr lang="en-US" sz="1500" b="1" u="sng" dirty="0"/>
          </a:p>
          <a:p>
            <a:r>
              <a:rPr lang="en-US" sz="1500" dirty="0"/>
              <a:t>Manure Dumpster @ 1 per day for 3 summer months  = 90 trips</a:t>
            </a:r>
          </a:p>
          <a:p>
            <a:endParaRPr lang="en-US" sz="1500" dirty="0"/>
          </a:p>
          <a:p>
            <a:r>
              <a:rPr lang="en-US" sz="1500" dirty="0"/>
              <a:t>Manure Dumpster @ 2 per week for 9 months= 160 trips</a:t>
            </a:r>
          </a:p>
          <a:p>
            <a:endParaRPr lang="en-US" sz="1600" b="1" u="sng" dirty="0"/>
          </a:p>
          <a:p>
            <a:r>
              <a:rPr lang="en-US" sz="2000" b="1" u="sng" dirty="0"/>
              <a:t>Total= 9,552</a:t>
            </a:r>
          </a:p>
        </p:txBody>
      </p:sp>
      <p:sp>
        <p:nvSpPr>
          <p:cNvPr id="8" name="TextBox 7">
            <a:extLst>
              <a:ext uri="{FF2B5EF4-FFF2-40B4-BE49-F238E27FC236}">
                <a16:creationId xmlns:a16="http://schemas.microsoft.com/office/drawing/2014/main" xmlns="" id="{B054324D-5CCD-4062-95A6-21A897B7CA99}"/>
              </a:ext>
            </a:extLst>
          </p:cNvPr>
          <p:cNvSpPr txBox="1"/>
          <p:nvPr/>
        </p:nvSpPr>
        <p:spPr>
          <a:xfrm>
            <a:off x="6366388" y="3559178"/>
            <a:ext cx="5083279" cy="2985433"/>
          </a:xfrm>
          <a:prstGeom prst="rect">
            <a:avLst/>
          </a:prstGeom>
          <a:noFill/>
        </p:spPr>
        <p:txBody>
          <a:bodyPr wrap="square" rtlCol="0">
            <a:spAutoFit/>
          </a:bodyPr>
          <a:lstStyle/>
          <a:p>
            <a:r>
              <a:rPr lang="en-US" sz="1500" dirty="0"/>
              <a:t>Assuming </a:t>
            </a:r>
            <a:r>
              <a:rPr lang="en-US" sz="1500" b="1" i="1" dirty="0"/>
              <a:t>much more likely numbers in line with the special exception we are seeking</a:t>
            </a:r>
            <a:r>
              <a:rPr lang="en-US" sz="1500" dirty="0"/>
              <a:t>: </a:t>
            </a:r>
          </a:p>
          <a:p>
            <a:pPr marL="285750" indent="-285750">
              <a:buFont typeface="Arial" panose="020B0604020202020204" pitchFamily="34" charset="0"/>
              <a:buChar char="•"/>
            </a:pPr>
            <a:r>
              <a:rPr lang="en-US" sz="1500" dirty="0"/>
              <a:t>Avg 75 guests per weekend, 20 weekends per year with 10 staff = 1,700 trips</a:t>
            </a:r>
          </a:p>
          <a:p>
            <a:pPr marL="285750" indent="-285750">
              <a:buFont typeface="Arial" panose="020B0604020202020204" pitchFamily="34" charset="0"/>
              <a:buChar char="•"/>
            </a:pPr>
            <a:r>
              <a:rPr lang="en-US" sz="1500" dirty="0"/>
              <a:t>25 guests per </a:t>
            </a:r>
            <a:r>
              <a:rPr lang="en-US" sz="1500" i="1" dirty="0"/>
              <a:t>week,</a:t>
            </a:r>
            <a:r>
              <a:rPr lang="en-US" sz="1500" dirty="0"/>
              <a:t> 12 staff visits per </a:t>
            </a:r>
            <a:r>
              <a:rPr lang="en-US" sz="1500" i="1" dirty="0"/>
              <a:t>week, </a:t>
            </a:r>
            <a:r>
              <a:rPr lang="en-US" sz="1500" dirty="0"/>
              <a:t>and 5 utility/maintenance visits per </a:t>
            </a:r>
            <a:r>
              <a:rPr lang="en-US" sz="1500" i="1" dirty="0"/>
              <a:t>week </a:t>
            </a:r>
            <a:r>
              <a:rPr lang="en-US" sz="1500" dirty="0"/>
              <a:t>the remaining 32 weeks of the year = 1, 344</a:t>
            </a:r>
          </a:p>
          <a:p>
            <a:endParaRPr lang="en-US" sz="1500" dirty="0"/>
          </a:p>
          <a:p>
            <a:r>
              <a:rPr lang="en-US" sz="2000" b="1" u="sng" dirty="0"/>
              <a:t>Total= 3,044</a:t>
            </a:r>
          </a:p>
          <a:p>
            <a:r>
              <a:rPr lang="en-US" sz="2000" b="1" dirty="0">
                <a:solidFill>
                  <a:srgbClr val="FF0000"/>
                </a:solidFill>
              </a:rPr>
              <a:t>Reduction of trips: 6,508 or 68%</a:t>
            </a:r>
          </a:p>
          <a:p>
            <a:endParaRPr lang="en-US" sz="2800" b="1" u="sng" dirty="0"/>
          </a:p>
        </p:txBody>
      </p:sp>
    </p:spTree>
    <p:extLst>
      <p:ext uri="{BB962C8B-B14F-4D97-AF65-F5344CB8AC3E}">
        <p14:creationId xmlns:p14="http://schemas.microsoft.com/office/powerpoint/2010/main" val="49636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BD69A69-3CF0-4534-AD10-D91315A54E38}"/>
              </a:ext>
            </a:extLst>
          </p:cNvPr>
          <p:cNvSpPr txBox="1"/>
          <p:nvPr/>
        </p:nvSpPr>
        <p:spPr>
          <a:xfrm>
            <a:off x="4188541" y="363807"/>
            <a:ext cx="4168879" cy="830997"/>
          </a:xfrm>
          <a:prstGeom prst="rect">
            <a:avLst/>
          </a:prstGeom>
          <a:noFill/>
        </p:spPr>
        <p:txBody>
          <a:bodyPr wrap="square" rtlCol="0">
            <a:spAutoFit/>
          </a:bodyPr>
          <a:lstStyle/>
          <a:p>
            <a:r>
              <a:rPr lang="en-US" sz="4800" dirty="0"/>
              <a:t>Safety on Roads</a:t>
            </a:r>
          </a:p>
        </p:txBody>
      </p:sp>
      <p:sp>
        <p:nvSpPr>
          <p:cNvPr id="3" name="TextBox 2">
            <a:extLst>
              <a:ext uri="{FF2B5EF4-FFF2-40B4-BE49-F238E27FC236}">
                <a16:creationId xmlns:a16="http://schemas.microsoft.com/office/drawing/2014/main" xmlns="" id="{31D1D85F-52C4-4D16-B16A-240811061094}"/>
              </a:ext>
            </a:extLst>
          </p:cNvPr>
          <p:cNvSpPr txBox="1"/>
          <p:nvPr/>
        </p:nvSpPr>
        <p:spPr>
          <a:xfrm>
            <a:off x="1769806" y="1779580"/>
            <a:ext cx="8519651"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Since 2005, Webster Highway has seen the following accidents</a:t>
            </a:r>
          </a:p>
          <a:p>
            <a:pPr marL="742950" lvl="1" indent="-285750">
              <a:buFont typeface="Arial" panose="020B0604020202020204" pitchFamily="34" charset="0"/>
              <a:buChar char="•"/>
            </a:pPr>
            <a:r>
              <a:rPr lang="en-US" sz="2400" dirty="0"/>
              <a:t>June 2008 and June 2011: avoided Deer</a:t>
            </a:r>
          </a:p>
          <a:p>
            <a:pPr marL="742950" lvl="1" indent="-285750">
              <a:buFont typeface="Arial" panose="020B0604020202020204" pitchFamily="34" charset="0"/>
              <a:buChar char="•"/>
            </a:pPr>
            <a:r>
              <a:rPr lang="en-US" sz="2400" dirty="0"/>
              <a:t>March 2011, December 2017 and January 2018: went off road due to icy conditions</a:t>
            </a:r>
          </a:p>
        </p:txBody>
      </p:sp>
      <p:pic>
        <p:nvPicPr>
          <p:cNvPr id="5" name="Picture 4">
            <a:extLst>
              <a:ext uri="{FF2B5EF4-FFF2-40B4-BE49-F238E27FC236}">
                <a16:creationId xmlns:a16="http://schemas.microsoft.com/office/drawing/2014/main" xmlns="" id="{AC34C8DA-CA0D-4BFD-B4C6-25AE725C3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705" y="4034418"/>
            <a:ext cx="10130507" cy="1570870"/>
          </a:xfrm>
          <a:prstGeom prst="rect">
            <a:avLst/>
          </a:prstGeom>
        </p:spPr>
      </p:pic>
      <p:sp>
        <p:nvSpPr>
          <p:cNvPr id="6" name="TextBox 5">
            <a:extLst>
              <a:ext uri="{FF2B5EF4-FFF2-40B4-BE49-F238E27FC236}">
                <a16:creationId xmlns:a16="http://schemas.microsoft.com/office/drawing/2014/main" xmlns="" id="{3A18597C-8254-444E-A1E2-8D2F4A2BF1DB}"/>
              </a:ext>
            </a:extLst>
          </p:cNvPr>
          <p:cNvSpPr txBox="1"/>
          <p:nvPr/>
        </p:nvSpPr>
        <p:spPr>
          <a:xfrm>
            <a:off x="1582993" y="3608411"/>
            <a:ext cx="8706464" cy="369332"/>
          </a:xfrm>
          <a:prstGeom prst="rect">
            <a:avLst/>
          </a:prstGeom>
          <a:noFill/>
        </p:spPr>
        <p:txBody>
          <a:bodyPr wrap="square" rtlCol="0">
            <a:spAutoFit/>
          </a:bodyPr>
          <a:lstStyle/>
          <a:p>
            <a:r>
              <a:rPr lang="en-US" dirty="0"/>
              <a:t>Excerpted from Southwest Region Planning Commission letter dated June 9</a:t>
            </a:r>
            <a:r>
              <a:rPr lang="en-US" baseline="30000" dirty="0"/>
              <a:t>th</a:t>
            </a:r>
            <a:r>
              <a:rPr lang="en-US" dirty="0"/>
              <a:t>, 2021 page 3 </a:t>
            </a:r>
          </a:p>
        </p:txBody>
      </p:sp>
    </p:spTree>
    <p:extLst>
      <p:ext uri="{BB962C8B-B14F-4D97-AF65-F5344CB8AC3E}">
        <p14:creationId xmlns:p14="http://schemas.microsoft.com/office/powerpoint/2010/main" val="370554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BC9E705-C787-4ECA-A5C3-303886DFA42D}"/>
              </a:ext>
            </a:extLst>
          </p:cNvPr>
          <p:cNvSpPr txBox="1"/>
          <p:nvPr/>
        </p:nvSpPr>
        <p:spPr>
          <a:xfrm>
            <a:off x="4045974" y="304800"/>
            <a:ext cx="4100051" cy="830997"/>
          </a:xfrm>
          <a:prstGeom prst="rect">
            <a:avLst/>
          </a:prstGeom>
          <a:noFill/>
        </p:spPr>
        <p:txBody>
          <a:bodyPr wrap="square" rtlCol="0">
            <a:spAutoFit/>
          </a:bodyPr>
          <a:lstStyle/>
          <a:p>
            <a:r>
              <a:rPr lang="en-US" sz="4800" dirty="0"/>
              <a:t>Light and Glare</a:t>
            </a:r>
          </a:p>
        </p:txBody>
      </p:sp>
      <p:pic>
        <p:nvPicPr>
          <p:cNvPr id="4" name="Picture 3">
            <a:extLst>
              <a:ext uri="{FF2B5EF4-FFF2-40B4-BE49-F238E27FC236}">
                <a16:creationId xmlns:a16="http://schemas.microsoft.com/office/drawing/2014/main" xmlns="" id="{F0357114-2540-40AC-89BE-142E577A69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811"/>
          <a:stretch/>
        </p:blipFill>
        <p:spPr>
          <a:xfrm>
            <a:off x="491270" y="2398520"/>
            <a:ext cx="5221598" cy="2744913"/>
          </a:xfrm>
          <a:prstGeom prst="rect">
            <a:avLst/>
          </a:prstGeom>
        </p:spPr>
      </p:pic>
      <p:pic>
        <p:nvPicPr>
          <p:cNvPr id="6" name="Picture 5">
            <a:extLst>
              <a:ext uri="{FF2B5EF4-FFF2-40B4-BE49-F238E27FC236}">
                <a16:creationId xmlns:a16="http://schemas.microsoft.com/office/drawing/2014/main" xmlns="" id="{0C58A5A9-2D29-47AB-B4CD-0B1D0D7CC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3014" y="2398520"/>
            <a:ext cx="4585089" cy="2620492"/>
          </a:xfrm>
          <a:prstGeom prst="rect">
            <a:avLst/>
          </a:prstGeom>
        </p:spPr>
      </p:pic>
      <p:sp>
        <p:nvSpPr>
          <p:cNvPr id="5" name="TextBox 4">
            <a:extLst>
              <a:ext uri="{FF2B5EF4-FFF2-40B4-BE49-F238E27FC236}">
                <a16:creationId xmlns:a16="http://schemas.microsoft.com/office/drawing/2014/main" xmlns="" id="{E24F09FE-D25D-44FE-89DF-9A54F79E6AF0}"/>
              </a:ext>
            </a:extLst>
          </p:cNvPr>
          <p:cNvSpPr txBox="1"/>
          <p:nvPr/>
        </p:nvSpPr>
        <p:spPr>
          <a:xfrm>
            <a:off x="550607" y="1332893"/>
            <a:ext cx="11090786" cy="400110"/>
          </a:xfrm>
          <a:prstGeom prst="rect">
            <a:avLst/>
          </a:prstGeom>
          <a:noFill/>
        </p:spPr>
        <p:txBody>
          <a:bodyPr wrap="square" rtlCol="0">
            <a:spAutoFit/>
          </a:bodyPr>
          <a:lstStyle/>
          <a:p>
            <a:r>
              <a:rPr lang="en-US" sz="2000" dirty="0"/>
              <a:t>Outdoor lights on the farm have been professionally replaced with Dark Sky compliant lights. Examples:</a:t>
            </a:r>
          </a:p>
        </p:txBody>
      </p:sp>
    </p:spTree>
    <p:extLst>
      <p:ext uri="{BB962C8B-B14F-4D97-AF65-F5344CB8AC3E}">
        <p14:creationId xmlns:p14="http://schemas.microsoft.com/office/powerpoint/2010/main" val="28610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D006384-73BA-4BF3-A147-0A4A0CE4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2939" y="1211479"/>
            <a:ext cx="5280417" cy="3960312"/>
          </a:xfrm>
          <a:prstGeom prst="rect">
            <a:avLst/>
          </a:prstGeom>
          <a:ln>
            <a:solidFill>
              <a:schemeClr val="tx1"/>
            </a:solidFill>
          </a:ln>
        </p:spPr>
      </p:pic>
      <p:pic>
        <p:nvPicPr>
          <p:cNvPr id="5" name="Picture 4">
            <a:extLst>
              <a:ext uri="{FF2B5EF4-FFF2-40B4-BE49-F238E27FC236}">
                <a16:creationId xmlns:a16="http://schemas.microsoft.com/office/drawing/2014/main" xmlns="" id="{7667B9B3-98F0-45ED-8780-38883B611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93809" y="1196701"/>
            <a:ext cx="5280418" cy="3960314"/>
          </a:xfrm>
          <a:prstGeom prst="rect">
            <a:avLst/>
          </a:prstGeom>
          <a:ln>
            <a:solidFill>
              <a:schemeClr val="tx1"/>
            </a:solidFill>
          </a:ln>
        </p:spPr>
      </p:pic>
      <p:sp>
        <p:nvSpPr>
          <p:cNvPr id="2" name="Rectangle 2">
            <a:extLst>
              <a:ext uri="{FF2B5EF4-FFF2-40B4-BE49-F238E27FC236}">
                <a16:creationId xmlns:a16="http://schemas.microsoft.com/office/drawing/2014/main" xmlns="" id="{7F4F8964-D7AB-B14D-BEFD-415CD36C3E4A}"/>
              </a:ext>
            </a:extLst>
          </p:cNvPr>
          <p:cNvSpPr>
            <a:spLocks noChangeArrowheads="1"/>
          </p:cNvSpPr>
          <p:nvPr/>
        </p:nvSpPr>
        <p:spPr bwMode="auto">
          <a:xfrm flipV="1">
            <a:off x="5072419" y="-789253"/>
            <a:ext cx="6634967" cy="5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descr="A picture containing building, outdoor&#10;&#10;Description automatically generated">
            <a:extLst>
              <a:ext uri="{FF2B5EF4-FFF2-40B4-BE49-F238E27FC236}">
                <a16:creationId xmlns:a16="http://schemas.microsoft.com/office/drawing/2014/main" xmlns="" id="{C413BE97-B0DA-674A-8FB1-ED023CFB1BD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190434" y="1783744"/>
            <a:ext cx="5280419" cy="2786231"/>
          </a:xfrm>
          <a:prstGeom prst="rect">
            <a:avLst/>
          </a:prstGeom>
          <a:noFill/>
          <a:ln>
            <a:solidFill>
              <a:schemeClr val="tx1"/>
            </a:solidFill>
          </a:ln>
        </p:spPr>
      </p:pic>
      <p:sp>
        <p:nvSpPr>
          <p:cNvPr id="4" name="Oval 3">
            <a:extLst>
              <a:ext uri="{FF2B5EF4-FFF2-40B4-BE49-F238E27FC236}">
                <a16:creationId xmlns:a16="http://schemas.microsoft.com/office/drawing/2014/main" xmlns="" id="{FBFD74BA-39E8-424D-AC29-A90103C8EE32}"/>
              </a:ext>
            </a:extLst>
          </p:cNvPr>
          <p:cNvSpPr/>
          <p:nvPr/>
        </p:nvSpPr>
        <p:spPr>
          <a:xfrm>
            <a:off x="5281679" y="1760557"/>
            <a:ext cx="777923" cy="764275"/>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5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B6E498A-744F-4145-ABF5-E2D15A803C1C}"/>
              </a:ext>
            </a:extLst>
          </p:cNvPr>
          <p:cNvPicPr>
            <a:picLocks noChangeAspect="1"/>
          </p:cNvPicPr>
          <p:nvPr/>
        </p:nvPicPr>
        <p:blipFill rotWithShape="1">
          <a:blip r:embed="rId2">
            <a:extLst>
              <a:ext uri="{28A0092B-C50C-407E-A947-70E740481C1C}">
                <a14:useLocalDpi xmlns:a14="http://schemas.microsoft.com/office/drawing/2010/main" val="0"/>
              </a:ext>
            </a:extLst>
          </a:blip>
          <a:srcRect l="4445" t="5652" r="8243" b="3930"/>
          <a:stretch/>
        </p:blipFill>
        <p:spPr>
          <a:xfrm rot="5400000">
            <a:off x="6569179" y="1587737"/>
            <a:ext cx="5171765" cy="4016823"/>
          </a:xfrm>
          <a:prstGeom prst="rect">
            <a:avLst/>
          </a:prstGeom>
        </p:spPr>
      </p:pic>
      <p:sp>
        <p:nvSpPr>
          <p:cNvPr id="4" name="TextBox 3">
            <a:extLst>
              <a:ext uri="{FF2B5EF4-FFF2-40B4-BE49-F238E27FC236}">
                <a16:creationId xmlns:a16="http://schemas.microsoft.com/office/drawing/2014/main" xmlns="" id="{A2963896-4EC9-4FEB-9803-1C13BB1E8CE6}"/>
              </a:ext>
            </a:extLst>
          </p:cNvPr>
          <p:cNvSpPr txBox="1"/>
          <p:nvPr/>
        </p:nvSpPr>
        <p:spPr>
          <a:xfrm>
            <a:off x="1667797" y="201392"/>
            <a:ext cx="8780206" cy="830997"/>
          </a:xfrm>
          <a:prstGeom prst="rect">
            <a:avLst/>
          </a:prstGeom>
          <a:noFill/>
        </p:spPr>
        <p:txBody>
          <a:bodyPr wrap="square" rtlCol="0">
            <a:spAutoFit/>
          </a:bodyPr>
          <a:lstStyle/>
          <a:p>
            <a:pPr algn="ctr"/>
            <a:r>
              <a:rPr lang="en-US" sz="4800" dirty="0"/>
              <a:t>Drainage &amp; Water Quality</a:t>
            </a:r>
          </a:p>
        </p:txBody>
      </p:sp>
      <p:sp>
        <p:nvSpPr>
          <p:cNvPr id="5" name="TextBox 4">
            <a:extLst>
              <a:ext uri="{FF2B5EF4-FFF2-40B4-BE49-F238E27FC236}">
                <a16:creationId xmlns:a16="http://schemas.microsoft.com/office/drawing/2014/main" xmlns="" id="{90EBAF6F-F9B0-4C8D-91F0-E7717DD961C6}"/>
              </a:ext>
            </a:extLst>
          </p:cNvPr>
          <p:cNvSpPr txBox="1"/>
          <p:nvPr/>
        </p:nvSpPr>
        <p:spPr>
          <a:xfrm>
            <a:off x="550607" y="1332892"/>
            <a:ext cx="5507293" cy="4093428"/>
          </a:xfrm>
          <a:prstGeom prst="rect">
            <a:avLst/>
          </a:prstGeom>
          <a:noFill/>
        </p:spPr>
        <p:txBody>
          <a:bodyPr wrap="square" rtlCol="0">
            <a:spAutoFit/>
          </a:bodyPr>
          <a:lstStyle/>
          <a:p>
            <a:r>
              <a:rPr lang="en-US" sz="2000" dirty="0"/>
              <a:t>Bill Fosher, the Lead Conservation Planner with the New Hampshire Association of Conservation Districts, assisted in obtaining this map of Priority Watersheds. Our farm does not lie within the boundaries of such a watershed.</a:t>
            </a:r>
          </a:p>
          <a:p>
            <a:endParaRPr lang="en-US" sz="2000" dirty="0"/>
          </a:p>
          <a:p>
            <a:r>
              <a:rPr lang="en-US" sz="2000" dirty="0"/>
              <a:t>Additionally, the farm will have less vehicular traffic, less animal waste, and fewer trucks, tractors, and unregulated off-highway equipment.</a:t>
            </a:r>
          </a:p>
          <a:p>
            <a:endParaRPr lang="en-US" sz="2000" dirty="0"/>
          </a:p>
          <a:p>
            <a:r>
              <a:rPr lang="en-US" sz="2000" dirty="0"/>
              <a:t>With a drastic reduction in the number of horses and a return to sustainable grazing, the farm will have less soil erosion and runoff of animal waste.</a:t>
            </a:r>
          </a:p>
        </p:txBody>
      </p:sp>
    </p:spTree>
    <p:extLst>
      <p:ext uri="{BB962C8B-B14F-4D97-AF65-F5344CB8AC3E}">
        <p14:creationId xmlns:p14="http://schemas.microsoft.com/office/powerpoint/2010/main" val="41943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70D8C82-8E05-4401-BC6D-7ECD802DDE3A}"/>
              </a:ext>
            </a:extLst>
          </p:cNvPr>
          <p:cNvSpPr txBox="1"/>
          <p:nvPr/>
        </p:nvSpPr>
        <p:spPr>
          <a:xfrm>
            <a:off x="1366682" y="98322"/>
            <a:ext cx="3510117" cy="523220"/>
          </a:xfrm>
          <a:prstGeom prst="rect">
            <a:avLst/>
          </a:prstGeom>
          <a:noFill/>
        </p:spPr>
        <p:txBody>
          <a:bodyPr wrap="square" rtlCol="0">
            <a:spAutoFit/>
          </a:bodyPr>
          <a:lstStyle/>
          <a:p>
            <a:r>
              <a:rPr lang="en-US" sz="2800" dirty="0"/>
              <a:t>Touchstone Farm 2020</a:t>
            </a:r>
          </a:p>
        </p:txBody>
      </p:sp>
      <p:sp>
        <p:nvSpPr>
          <p:cNvPr id="4" name="TextBox 3">
            <a:extLst>
              <a:ext uri="{FF2B5EF4-FFF2-40B4-BE49-F238E27FC236}">
                <a16:creationId xmlns:a16="http://schemas.microsoft.com/office/drawing/2014/main" xmlns="" id="{3F4562D6-FD26-448F-B695-C1B7A85E3F19}"/>
              </a:ext>
            </a:extLst>
          </p:cNvPr>
          <p:cNvSpPr txBox="1"/>
          <p:nvPr/>
        </p:nvSpPr>
        <p:spPr>
          <a:xfrm>
            <a:off x="6096000" y="98322"/>
            <a:ext cx="4178710" cy="523220"/>
          </a:xfrm>
          <a:prstGeom prst="rect">
            <a:avLst/>
          </a:prstGeom>
          <a:noFill/>
        </p:spPr>
        <p:txBody>
          <a:bodyPr wrap="square" rtlCol="0">
            <a:spAutoFit/>
          </a:bodyPr>
          <a:lstStyle/>
          <a:p>
            <a:r>
              <a:rPr lang="en-US" sz="2800" dirty="0"/>
              <a:t>Stepping Stones Farm 2021</a:t>
            </a:r>
          </a:p>
        </p:txBody>
      </p:sp>
      <p:pic>
        <p:nvPicPr>
          <p:cNvPr id="3078" name="Picture 6" descr="https://lh5.googleusercontent.com/WgZ4Y8zFH5pDB0D7841InPro2CfzABIPOXQfhJPhZj4u_avNCmPDm4wiK18yfDf5khkmzpLOuGDijm1pAenYhro8xz5wZMGMQx-pMnDj2lzYWFORH6I6JdKJ6hks64LZo4xsnmo4">
            <a:extLst>
              <a:ext uri="{FF2B5EF4-FFF2-40B4-BE49-F238E27FC236}">
                <a16:creationId xmlns:a16="http://schemas.microsoft.com/office/drawing/2014/main" xmlns="" id="{2B943A1B-8D23-45A4-94F4-D1F0713B1D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883" y="621542"/>
            <a:ext cx="3856025" cy="2899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https://lh6.googleusercontent.com/zlBMl7qNEftwuT2je5SZTSsBQpVy9DgErGrqloSWL2TQeUj-XdG686YSch_kihIZnlRp_bBiLNQE-vB46BpIWRSfIr1GOax-ZicDErIpH2bSBfyo_JcoSydZJcUaO1VRstqUY45A">
            <a:extLst>
              <a:ext uri="{FF2B5EF4-FFF2-40B4-BE49-F238E27FC236}">
                <a16:creationId xmlns:a16="http://schemas.microsoft.com/office/drawing/2014/main" xmlns="" id="{60EF72C0-252B-4642-990E-920EAEE882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4121" y="621542"/>
            <a:ext cx="3866199" cy="2899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FAC93121-94C3-4EDE-BB1B-C7B4C044C3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883" y="3429000"/>
            <a:ext cx="3866199" cy="2899650"/>
          </a:xfrm>
          <a:prstGeom prst="rect">
            <a:avLst/>
          </a:prstGeom>
          <a:ln>
            <a:solidFill>
              <a:schemeClr val="tx1"/>
            </a:solidFill>
          </a:ln>
        </p:spPr>
      </p:pic>
      <p:pic>
        <p:nvPicPr>
          <p:cNvPr id="7" name="Picture 6" descr="A picture containing grass, outdoor, sky, tree&#10;&#10;Description automatically generated">
            <a:extLst>
              <a:ext uri="{FF2B5EF4-FFF2-40B4-BE49-F238E27FC236}">
                <a16:creationId xmlns:a16="http://schemas.microsoft.com/office/drawing/2014/main" xmlns="" id="{1E237A5E-8D95-C746-BCA9-59F8DEB53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4121" y="3429000"/>
            <a:ext cx="3866199" cy="2899650"/>
          </a:xfrm>
          <a:prstGeom prst="rect">
            <a:avLst/>
          </a:prstGeom>
          <a:ln>
            <a:solidFill>
              <a:schemeClr val="tx1"/>
            </a:solidFill>
          </a:ln>
        </p:spPr>
      </p:pic>
      <p:sp>
        <p:nvSpPr>
          <p:cNvPr id="11" name="TextBox 10">
            <a:extLst>
              <a:ext uri="{FF2B5EF4-FFF2-40B4-BE49-F238E27FC236}">
                <a16:creationId xmlns:a16="http://schemas.microsoft.com/office/drawing/2014/main" xmlns="" id="{8D93D5FA-56B1-FF47-A037-97258D28D942}"/>
              </a:ext>
            </a:extLst>
          </p:cNvPr>
          <p:cNvSpPr txBox="1"/>
          <p:nvPr/>
        </p:nvSpPr>
        <p:spPr>
          <a:xfrm>
            <a:off x="2206553" y="2071367"/>
            <a:ext cx="915187" cy="369332"/>
          </a:xfrm>
          <a:prstGeom prst="rect">
            <a:avLst/>
          </a:prstGeom>
          <a:noFill/>
        </p:spPr>
        <p:txBody>
          <a:bodyPr wrap="none" rtlCol="0">
            <a:spAutoFit/>
          </a:bodyPr>
          <a:lstStyle/>
          <a:p>
            <a:r>
              <a:rPr lang="en-US" dirty="0">
                <a:solidFill>
                  <a:schemeClr val="bg1"/>
                </a:solidFill>
              </a:rPr>
              <a:t>BEFORE</a:t>
            </a:r>
          </a:p>
        </p:txBody>
      </p:sp>
      <p:sp>
        <p:nvSpPr>
          <p:cNvPr id="9" name="TextBox 8">
            <a:extLst>
              <a:ext uri="{FF2B5EF4-FFF2-40B4-BE49-F238E27FC236}">
                <a16:creationId xmlns:a16="http://schemas.microsoft.com/office/drawing/2014/main" xmlns="" id="{C881EAF9-A69D-574C-A955-AC167CE9EB8F}"/>
              </a:ext>
            </a:extLst>
          </p:cNvPr>
          <p:cNvSpPr txBox="1"/>
          <p:nvPr/>
        </p:nvSpPr>
        <p:spPr>
          <a:xfrm>
            <a:off x="7929349" y="2071367"/>
            <a:ext cx="772969" cy="369332"/>
          </a:xfrm>
          <a:prstGeom prst="rect">
            <a:avLst/>
          </a:prstGeom>
          <a:noFill/>
        </p:spPr>
        <p:txBody>
          <a:bodyPr wrap="none" rtlCol="0">
            <a:spAutoFit/>
          </a:bodyPr>
          <a:lstStyle/>
          <a:p>
            <a:r>
              <a:rPr lang="en-US" dirty="0">
                <a:solidFill>
                  <a:schemeClr val="bg1"/>
                </a:solidFill>
              </a:rPr>
              <a:t>AFTER</a:t>
            </a:r>
          </a:p>
        </p:txBody>
      </p:sp>
      <p:sp>
        <p:nvSpPr>
          <p:cNvPr id="13" name="TextBox 12">
            <a:extLst>
              <a:ext uri="{FF2B5EF4-FFF2-40B4-BE49-F238E27FC236}">
                <a16:creationId xmlns:a16="http://schemas.microsoft.com/office/drawing/2014/main" xmlns="" id="{80B88FF5-A947-374C-80A9-15F5CDC6CBE4}"/>
              </a:ext>
            </a:extLst>
          </p:cNvPr>
          <p:cNvSpPr txBox="1"/>
          <p:nvPr/>
        </p:nvSpPr>
        <p:spPr>
          <a:xfrm>
            <a:off x="7798870" y="4971017"/>
            <a:ext cx="772969" cy="369332"/>
          </a:xfrm>
          <a:prstGeom prst="rect">
            <a:avLst/>
          </a:prstGeom>
          <a:noFill/>
        </p:spPr>
        <p:txBody>
          <a:bodyPr wrap="none" rtlCol="0">
            <a:spAutoFit/>
          </a:bodyPr>
          <a:lstStyle/>
          <a:p>
            <a:r>
              <a:rPr lang="en-US" dirty="0">
                <a:solidFill>
                  <a:schemeClr val="bg1"/>
                </a:solidFill>
              </a:rPr>
              <a:t>AFTER</a:t>
            </a:r>
          </a:p>
        </p:txBody>
      </p:sp>
      <p:sp>
        <p:nvSpPr>
          <p:cNvPr id="14" name="TextBox 13">
            <a:extLst>
              <a:ext uri="{FF2B5EF4-FFF2-40B4-BE49-F238E27FC236}">
                <a16:creationId xmlns:a16="http://schemas.microsoft.com/office/drawing/2014/main" xmlns="" id="{C13E37DF-84BD-324A-A960-4EB2FCF43FB0}"/>
              </a:ext>
            </a:extLst>
          </p:cNvPr>
          <p:cNvSpPr txBox="1"/>
          <p:nvPr/>
        </p:nvSpPr>
        <p:spPr>
          <a:xfrm>
            <a:off x="2206553" y="4971017"/>
            <a:ext cx="915187" cy="369332"/>
          </a:xfrm>
          <a:prstGeom prst="rect">
            <a:avLst/>
          </a:prstGeom>
          <a:noFill/>
        </p:spPr>
        <p:txBody>
          <a:bodyPr wrap="none" rtlCol="0">
            <a:spAutoFit/>
          </a:bodyPr>
          <a:lstStyle/>
          <a:p>
            <a:r>
              <a:rPr lang="en-US" dirty="0">
                <a:solidFill>
                  <a:schemeClr val="bg1"/>
                </a:solidFill>
              </a:rPr>
              <a:t>BEFORE</a:t>
            </a:r>
          </a:p>
        </p:txBody>
      </p:sp>
    </p:spTree>
    <p:extLst>
      <p:ext uri="{BB962C8B-B14F-4D97-AF65-F5344CB8AC3E}">
        <p14:creationId xmlns:p14="http://schemas.microsoft.com/office/powerpoint/2010/main" val="361233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70D8C82-8E05-4401-BC6D-7ECD802DDE3A}"/>
              </a:ext>
            </a:extLst>
          </p:cNvPr>
          <p:cNvSpPr txBox="1"/>
          <p:nvPr/>
        </p:nvSpPr>
        <p:spPr>
          <a:xfrm>
            <a:off x="1366682" y="98322"/>
            <a:ext cx="3510117" cy="523220"/>
          </a:xfrm>
          <a:prstGeom prst="rect">
            <a:avLst/>
          </a:prstGeom>
          <a:noFill/>
        </p:spPr>
        <p:txBody>
          <a:bodyPr wrap="square" rtlCol="0">
            <a:spAutoFit/>
          </a:bodyPr>
          <a:lstStyle/>
          <a:p>
            <a:r>
              <a:rPr lang="en-US" sz="2800" dirty="0"/>
              <a:t>Touchstone Farm 2020</a:t>
            </a:r>
          </a:p>
        </p:txBody>
      </p:sp>
      <p:sp>
        <p:nvSpPr>
          <p:cNvPr id="4" name="TextBox 3">
            <a:extLst>
              <a:ext uri="{FF2B5EF4-FFF2-40B4-BE49-F238E27FC236}">
                <a16:creationId xmlns:a16="http://schemas.microsoft.com/office/drawing/2014/main" xmlns="" id="{3F4562D6-FD26-448F-B695-C1B7A85E3F19}"/>
              </a:ext>
            </a:extLst>
          </p:cNvPr>
          <p:cNvSpPr txBox="1"/>
          <p:nvPr/>
        </p:nvSpPr>
        <p:spPr>
          <a:xfrm>
            <a:off x="6951406" y="117986"/>
            <a:ext cx="4178710" cy="523220"/>
          </a:xfrm>
          <a:prstGeom prst="rect">
            <a:avLst/>
          </a:prstGeom>
          <a:noFill/>
        </p:spPr>
        <p:txBody>
          <a:bodyPr wrap="square" rtlCol="0">
            <a:spAutoFit/>
          </a:bodyPr>
          <a:lstStyle/>
          <a:p>
            <a:r>
              <a:rPr lang="en-US" sz="2800" dirty="0"/>
              <a:t>Stepping Stones Farm 2021</a:t>
            </a:r>
          </a:p>
        </p:txBody>
      </p:sp>
      <p:pic>
        <p:nvPicPr>
          <p:cNvPr id="6150" name="Picture 6" descr="https://lh3.googleusercontent.com/aqZsk0vxOaKycT0z88hlEgbnot0gxbW39DEewObnxxxi7gMattD7LYqBZMxhVJ3G7hm19cdBRBb28hzG8PpHglmtsy-l6XKdfXvd5rIAUDXnHc8af_AIaBksC-vP-DUiQ4qJrGD5">
            <a:extLst>
              <a:ext uri="{FF2B5EF4-FFF2-40B4-BE49-F238E27FC236}">
                <a16:creationId xmlns:a16="http://schemas.microsoft.com/office/drawing/2014/main" xmlns="" id="{3C957C33-7261-48E3-9186-A6016CE679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9063" y="3169771"/>
            <a:ext cx="2365351" cy="3158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2" name="Picture 8" descr="https://lh6.googleusercontent.com/qAcs64JV3Y-yc0JQF2ULRA5ex3mr_DqoN938LtuIf3qqrfzOqaU140_qK08DhprflVOCLFmrraI--p9ZjB9JFKtKdKUEAjOn7jpmjSlugrHBfyMBWFEwhHgtQBsxm0Lk89vn6EgR">
            <a:extLst>
              <a:ext uri="{FF2B5EF4-FFF2-40B4-BE49-F238E27FC236}">
                <a16:creationId xmlns:a16="http://schemas.microsoft.com/office/drawing/2014/main" xmlns="" id="{81C7D82D-E2AE-470E-A037-73F60D5B41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240" y="3317528"/>
            <a:ext cx="4011411" cy="30109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6" name="Picture 2" descr="https://lh6.googleusercontent.com/lKxG0L3HQbX93iQauSJR1M2pXi5_tglSedBA_iM1MzcspNJ-Zxz-nzdIeMxoOIP0sQBMF1QIqk6tyHJ2LGe_75asHJQSqW28oJTioeFo6rMOrUaHHXkuJMHNSmqMkW5Q2JEguwmx">
            <a:extLst>
              <a:ext uri="{FF2B5EF4-FFF2-40B4-BE49-F238E27FC236}">
                <a16:creationId xmlns:a16="http://schemas.microsoft.com/office/drawing/2014/main" xmlns="" id="{4738CE5B-7F9D-4243-8109-6F2044A687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7252" y="641206"/>
            <a:ext cx="3228975" cy="2628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https://lh6.googleusercontent.com/3oDVzHr5vtq7M9MAWWzRXwllt4wgYzwucCab9Y9zzbc1Bk_hlXwwtv6b7ptftrlMixBgqjzjBwwMdD8rARAaRZSkVUS3EOu77s2nNLRE_rW4PpwAcbAT1jgN3Xmhb6yRr7Rg8wrT">
            <a:extLst>
              <a:ext uri="{FF2B5EF4-FFF2-40B4-BE49-F238E27FC236}">
                <a16:creationId xmlns:a16="http://schemas.microsoft.com/office/drawing/2014/main" xmlns="" id="{0BA6F250-04BA-4583-AA50-18DB705F47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240" y="641205"/>
            <a:ext cx="4014650" cy="30109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2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CF71E2C-125D-A140-904C-BAF47FA9A6D6}"/>
              </a:ext>
            </a:extLst>
          </p:cNvPr>
          <p:cNvSpPr/>
          <p:nvPr/>
        </p:nvSpPr>
        <p:spPr>
          <a:xfrm>
            <a:off x="462454" y="5223641"/>
            <a:ext cx="3615559" cy="1323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a:extLst>
              <a:ext uri="{FF2B5EF4-FFF2-40B4-BE49-F238E27FC236}">
                <a16:creationId xmlns:a16="http://schemas.microsoft.com/office/drawing/2014/main" xmlns="" id="{7E987CA2-DC55-7247-B25D-D8780FACCBD3}"/>
              </a:ext>
            </a:extLst>
          </p:cNvPr>
          <p:cNvGraphicFramePr>
            <a:graphicFrameLocks noChangeAspect="1"/>
          </p:cNvGraphicFramePr>
          <p:nvPr>
            <p:extLst>
              <p:ext uri="{D42A27DB-BD31-4B8C-83A1-F6EECF244321}">
                <p14:modId xmlns:p14="http://schemas.microsoft.com/office/powerpoint/2010/main" val="3933237164"/>
              </p:ext>
            </p:extLst>
          </p:nvPr>
        </p:nvGraphicFramePr>
        <p:xfrm>
          <a:off x="2270232" y="167450"/>
          <a:ext cx="6101607" cy="7927210"/>
        </p:xfrm>
        <a:graphic>
          <a:graphicData uri="http://schemas.openxmlformats.org/presentationml/2006/ole">
            <mc:AlternateContent xmlns:mc="http://schemas.openxmlformats.org/markup-compatibility/2006">
              <mc:Choice xmlns:v="urn:schemas-microsoft-com:vml" Requires="v">
                <p:oleObj spid="_x0000_s1037" name="Document" r:id="rId4" imgW="5943600" imgH="7721600" progId="Word.Document.12">
                  <p:embed/>
                </p:oleObj>
              </mc:Choice>
              <mc:Fallback>
                <p:oleObj name="Document" r:id="rId4" imgW="5943600" imgH="7721600" progId="Word.Document.12">
                  <p:embed/>
                  <p:pic>
                    <p:nvPicPr>
                      <p:cNvPr id="0" name=""/>
                      <p:cNvPicPr/>
                      <p:nvPr/>
                    </p:nvPicPr>
                    <p:blipFill>
                      <a:blip r:embed="rId5"/>
                      <a:stretch>
                        <a:fillRect/>
                      </a:stretch>
                    </p:blipFill>
                    <p:spPr>
                      <a:xfrm>
                        <a:off x="2270232" y="167450"/>
                        <a:ext cx="6101607" cy="7927210"/>
                      </a:xfrm>
                      <a:prstGeom prst="rect">
                        <a:avLst/>
                      </a:prstGeom>
                    </p:spPr>
                  </p:pic>
                </p:oleObj>
              </mc:Fallback>
            </mc:AlternateContent>
          </a:graphicData>
        </a:graphic>
      </p:graphicFrame>
    </p:spTree>
    <p:extLst>
      <p:ext uri="{BB962C8B-B14F-4D97-AF65-F5344CB8AC3E}">
        <p14:creationId xmlns:p14="http://schemas.microsoft.com/office/powerpoint/2010/main" val="674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70D8C82-8E05-4401-BC6D-7ECD802DDE3A}"/>
              </a:ext>
            </a:extLst>
          </p:cNvPr>
          <p:cNvSpPr txBox="1"/>
          <p:nvPr/>
        </p:nvSpPr>
        <p:spPr>
          <a:xfrm>
            <a:off x="1366682" y="98322"/>
            <a:ext cx="3510117" cy="523220"/>
          </a:xfrm>
          <a:prstGeom prst="rect">
            <a:avLst/>
          </a:prstGeom>
          <a:noFill/>
        </p:spPr>
        <p:txBody>
          <a:bodyPr wrap="square" rtlCol="0">
            <a:spAutoFit/>
          </a:bodyPr>
          <a:lstStyle/>
          <a:p>
            <a:r>
              <a:rPr lang="en-US" sz="2800" dirty="0"/>
              <a:t>Touchstone Farm 2020</a:t>
            </a:r>
          </a:p>
        </p:txBody>
      </p:sp>
      <p:sp>
        <p:nvSpPr>
          <p:cNvPr id="4" name="TextBox 3">
            <a:extLst>
              <a:ext uri="{FF2B5EF4-FFF2-40B4-BE49-F238E27FC236}">
                <a16:creationId xmlns:a16="http://schemas.microsoft.com/office/drawing/2014/main" xmlns="" id="{3F4562D6-FD26-448F-B695-C1B7A85E3F19}"/>
              </a:ext>
            </a:extLst>
          </p:cNvPr>
          <p:cNvSpPr txBox="1"/>
          <p:nvPr/>
        </p:nvSpPr>
        <p:spPr>
          <a:xfrm>
            <a:off x="6951406" y="117986"/>
            <a:ext cx="4178710" cy="523220"/>
          </a:xfrm>
          <a:prstGeom prst="rect">
            <a:avLst/>
          </a:prstGeom>
          <a:noFill/>
        </p:spPr>
        <p:txBody>
          <a:bodyPr wrap="square" rtlCol="0">
            <a:spAutoFit/>
          </a:bodyPr>
          <a:lstStyle/>
          <a:p>
            <a:r>
              <a:rPr lang="en-US" sz="2800" dirty="0"/>
              <a:t>Stepping Stones Farm 2021</a:t>
            </a:r>
          </a:p>
        </p:txBody>
      </p:sp>
      <p:pic>
        <p:nvPicPr>
          <p:cNvPr id="5122" name="Picture 2" descr="https://lh3.googleusercontent.com/eWNYFZy8fTA9i0wYhEgsgA8GlomO6iK-IGIbwjDvLfcN4VadEHqaAjWU-ZqpJVCgnvU9O0XiyALDB5xK5C1pN26KbKusEDCXczz7F-HEqP51QkwY7sE4USIsV_zRLd8fss3UjXTz">
            <a:extLst>
              <a:ext uri="{FF2B5EF4-FFF2-40B4-BE49-F238E27FC236}">
                <a16:creationId xmlns:a16="http://schemas.microsoft.com/office/drawing/2014/main" xmlns="" id="{5F10B31A-D27B-46C6-9606-D0CF6FBD05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4252" y="641206"/>
            <a:ext cx="3784792" cy="28385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https://lh5.googleusercontent.com/FS3ptqRTKJ9BEV9AT7SbxVbwJs6AEeuWBPBx1LBSSOB55MXXw6m_1bur4yH5zHNvw0Z5iDRUVmOyIbAERCGCtdTiDA9divNlOKnvNNxqYl8NjiBlqcG5ZmekbHIiVfwjQxhUmdQj">
            <a:extLst>
              <a:ext uri="{FF2B5EF4-FFF2-40B4-BE49-F238E27FC236}">
                <a16:creationId xmlns:a16="http://schemas.microsoft.com/office/drawing/2014/main" xmlns="" id="{ED6FE146-489B-463B-9564-5E1BFF3BE3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4163" y="621541"/>
            <a:ext cx="3868760" cy="28936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https://lh5.googleusercontent.com/zOFB2kReHGgOs-_ysnqiNiZC9JWZ1qVGPudZaOG4MOoJxaH6q1JqsQxwRie4H4V2wDU0PANi7gP-FzCO9zMgJ1BTk8OuValA_e_BkjvXOn6si3sdiXuEt290qIq3CEroKjdgcrtT">
            <a:extLst>
              <a:ext uri="{FF2B5EF4-FFF2-40B4-BE49-F238E27FC236}">
                <a16:creationId xmlns:a16="http://schemas.microsoft.com/office/drawing/2014/main" xmlns="" id="{9CD33C89-6DE4-4F43-872A-ABC131EA1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6600" y="3489960"/>
            <a:ext cx="2130279" cy="28428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8" name="Picture 8" descr="https://lh4.googleusercontent.com/zBoQagBCLr27xHDAUL7zreO2M9SPzb2UA-uAe4zKXTv_dzrTn1E9JeArHeQUZz6FJ295hiawLQk3SOyMq8BjT-EAA7jOCpQzQP7yWlM9RvCEBWI-aVh2Uku8whQvU2qCVkm7GAJ4">
            <a:extLst>
              <a:ext uri="{FF2B5EF4-FFF2-40B4-BE49-F238E27FC236}">
                <a16:creationId xmlns:a16="http://schemas.microsoft.com/office/drawing/2014/main" xmlns="" id="{4AEEC1BF-190B-4BDE-B766-D62B78D880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1536" y="3429000"/>
            <a:ext cx="3861387" cy="28936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88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70D8C82-8E05-4401-BC6D-7ECD802DDE3A}"/>
              </a:ext>
            </a:extLst>
          </p:cNvPr>
          <p:cNvSpPr txBox="1"/>
          <p:nvPr/>
        </p:nvSpPr>
        <p:spPr>
          <a:xfrm>
            <a:off x="1366682" y="98322"/>
            <a:ext cx="3510117" cy="523220"/>
          </a:xfrm>
          <a:prstGeom prst="rect">
            <a:avLst/>
          </a:prstGeom>
          <a:noFill/>
        </p:spPr>
        <p:txBody>
          <a:bodyPr wrap="square" rtlCol="0">
            <a:spAutoFit/>
          </a:bodyPr>
          <a:lstStyle/>
          <a:p>
            <a:r>
              <a:rPr lang="en-US" sz="2800" dirty="0"/>
              <a:t>Touchstone Farm 2020</a:t>
            </a:r>
          </a:p>
        </p:txBody>
      </p:sp>
      <p:sp>
        <p:nvSpPr>
          <p:cNvPr id="4" name="TextBox 3">
            <a:extLst>
              <a:ext uri="{FF2B5EF4-FFF2-40B4-BE49-F238E27FC236}">
                <a16:creationId xmlns:a16="http://schemas.microsoft.com/office/drawing/2014/main" xmlns="" id="{3F4562D6-FD26-448F-B695-C1B7A85E3F19}"/>
              </a:ext>
            </a:extLst>
          </p:cNvPr>
          <p:cNvSpPr txBox="1"/>
          <p:nvPr/>
        </p:nvSpPr>
        <p:spPr>
          <a:xfrm>
            <a:off x="6951406" y="117986"/>
            <a:ext cx="4178710" cy="523220"/>
          </a:xfrm>
          <a:prstGeom prst="rect">
            <a:avLst/>
          </a:prstGeom>
          <a:noFill/>
        </p:spPr>
        <p:txBody>
          <a:bodyPr wrap="square" rtlCol="0">
            <a:spAutoFit/>
          </a:bodyPr>
          <a:lstStyle/>
          <a:p>
            <a:r>
              <a:rPr lang="en-US" sz="2800" dirty="0"/>
              <a:t>Stepping Stones Farm 2021</a:t>
            </a:r>
          </a:p>
        </p:txBody>
      </p:sp>
      <p:pic>
        <p:nvPicPr>
          <p:cNvPr id="7174" name="Picture 6" descr="https://lh3.googleusercontent.com/8f2qVAu_SMf80uJOyL8zE3ahuB3anMC8xXwt1dLCbNu_GPr3J-wLS82cUOQ94PnmcmIXQ7wrUXlrbih5g94hKKKrllKesSAIIyxV6pJlGbvDi0Wi76mKGl0lZ44Z8DT2XnkhlMyb">
            <a:extLst>
              <a:ext uri="{FF2B5EF4-FFF2-40B4-BE49-F238E27FC236}">
                <a16:creationId xmlns:a16="http://schemas.microsoft.com/office/drawing/2014/main" xmlns="" id="{4ACE0253-ED8F-4A58-83A4-5D42A76A69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8030" y="621542"/>
            <a:ext cx="3694018" cy="49059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A picture containing outdoor, grass, building, wooden&#10;&#10;Description automatically generated">
            <a:extLst>
              <a:ext uri="{FF2B5EF4-FFF2-40B4-BE49-F238E27FC236}">
                <a16:creationId xmlns:a16="http://schemas.microsoft.com/office/drawing/2014/main" xmlns="" id="{7B8E0353-1717-1A4B-A01C-9253EC3F4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688" y="698911"/>
            <a:ext cx="3578145" cy="4770860"/>
          </a:xfrm>
          <a:prstGeom prst="rect">
            <a:avLst/>
          </a:prstGeom>
          <a:ln>
            <a:solidFill>
              <a:schemeClr val="tx1"/>
            </a:solidFill>
          </a:ln>
        </p:spPr>
      </p:pic>
      <p:sp>
        <p:nvSpPr>
          <p:cNvPr id="6" name="TextBox 5">
            <a:extLst>
              <a:ext uri="{FF2B5EF4-FFF2-40B4-BE49-F238E27FC236}">
                <a16:creationId xmlns:a16="http://schemas.microsoft.com/office/drawing/2014/main" xmlns="" id="{A8C3AB07-E8A1-B84F-A283-EEC8D14963F7}"/>
              </a:ext>
            </a:extLst>
          </p:cNvPr>
          <p:cNvSpPr txBox="1"/>
          <p:nvPr/>
        </p:nvSpPr>
        <p:spPr>
          <a:xfrm>
            <a:off x="2486660" y="5527476"/>
            <a:ext cx="803105" cy="369332"/>
          </a:xfrm>
          <a:prstGeom prst="rect">
            <a:avLst/>
          </a:prstGeom>
          <a:noFill/>
        </p:spPr>
        <p:txBody>
          <a:bodyPr wrap="none" rtlCol="0">
            <a:spAutoFit/>
          </a:bodyPr>
          <a:lstStyle/>
          <a:p>
            <a:r>
              <a:rPr lang="en-US" dirty="0"/>
              <a:t>Before</a:t>
            </a:r>
          </a:p>
        </p:txBody>
      </p:sp>
      <p:sp>
        <p:nvSpPr>
          <p:cNvPr id="7" name="TextBox 6">
            <a:extLst>
              <a:ext uri="{FF2B5EF4-FFF2-40B4-BE49-F238E27FC236}">
                <a16:creationId xmlns:a16="http://schemas.microsoft.com/office/drawing/2014/main" xmlns="" id="{96FE6BC1-B94B-4846-A5DD-665820009164}"/>
              </a:ext>
            </a:extLst>
          </p:cNvPr>
          <p:cNvSpPr txBox="1"/>
          <p:nvPr/>
        </p:nvSpPr>
        <p:spPr>
          <a:xfrm>
            <a:off x="8711631" y="5527476"/>
            <a:ext cx="658257" cy="369332"/>
          </a:xfrm>
          <a:prstGeom prst="rect">
            <a:avLst/>
          </a:prstGeom>
          <a:noFill/>
        </p:spPr>
        <p:txBody>
          <a:bodyPr wrap="none" rtlCol="0">
            <a:spAutoFit/>
          </a:bodyPr>
          <a:lstStyle/>
          <a:p>
            <a:r>
              <a:rPr lang="en-US" dirty="0"/>
              <a:t>After</a:t>
            </a:r>
          </a:p>
        </p:txBody>
      </p:sp>
    </p:spTree>
    <p:extLst>
      <p:ext uri="{BB962C8B-B14F-4D97-AF65-F5344CB8AC3E}">
        <p14:creationId xmlns:p14="http://schemas.microsoft.com/office/powerpoint/2010/main" val="145770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A67FCE4-4469-43EB-9ABF-56225A19F270}"/>
              </a:ext>
            </a:extLst>
          </p:cNvPr>
          <p:cNvSpPr>
            <a:spLocks noGrp="1"/>
          </p:cNvSpPr>
          <p:nvPr>
            <p:ph type="subTitle" idx="1"/>
          </p:nvPr>
        </p:nvSpPr>
        <p:spPr/>
        <p:txBody>
          <a:bodyPr>
            <a:normAutofit/>
          </a:bodyPr>
          <a:lstStyle/>
          <a:p>
            <a:pPr algn="ctr"/>
            <a:r>
              <a:rPr lang="en-US" sz="5400" dirty="0">
                <a:solidFill>
                  <a:srgbClr val="FF0000"/>
                </a:solidFill>
                <a:latin typeface="Mistral" panose="03090702030407020403" pitchFamily="66" charset="0"/>
              </a:rPr>
              <a:t>Thank you</a:t>
            </a:r>
          </a:p>
        </p:txBody>
      </p:sp>
      <p:pic>
        <p:nvPicPr>
          <p:cNvPr id="4" name="image2.jpg">
            <a:extLst>
              <a:ext uri="{FF2B5EF4-FFF2-40B4-BE49-F238E27FC236}">
                <a16:creationId xmlns:a16="http://schemas.microsoft.com/office/drawing/2014/main" xmlns="" id="{F7241087-73E5-4B8B-90AA-397CC56A6837}"/>
              </a:ext>
            </a:extLst>
          </p:cNvPr>
          <p:cNvPicPr/>
          <p:nvPr/>
        </p:nvPicPr>
        <p:blipFill>
          <a:blip r:embed="rId2"/>
          <a:srcRect/>
          <a:stretch>
            <a:fillRect/>
          </a:stretch>
        </p:blipFill>
        <p:spPr>
          <a:xfrm>
            <a:off x="2211161" y="393291"/>
            <a:ext cx="7593125" cy="3677229"/>
          </a:xfrm>
          <a:prstGeom prst="rect">
            <a:avLst/>
          </a:prstGeom>
          <a:ln/>
        </p:spPr>
      </p:pic>
    </p:spTree>
    <p:extLst>
      <p:ext uri="{BB962C8B-B14F-4D97-AF65-F5344CB8AC3E}">
        <p14:creationId xmlns:p14="http://schemas.microsoft.com/office/powerpoint/2010/main" val="409340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BD9494-63D1-495D-B254-CDEE2138D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557" y="8195"/>
            <a:ext cx="4493340" cy="3370005"/>
          </a:xfrm>
          <a:prstGeom prst="rect">
            <a:avLst/>
          </a:prstGeom>
          <a:ln>
            <a:solidFill>
              <a:schemeClr val="tx1"/>
            </a:solidFill>
          </a:ln>
        </p:spPr>
      </p:pic>
      <p:pic>
        <p:nvPicPr>
          <p:cNvPr id="4" name="Picture 3">
            <a:extLst>
              <a:ext uri="{FF2B5EF4-FFF2-40B4-BE49-F238E27FC236}">
                <a16:creationId xmlns:a16="http://schemas.microsoft.com/office/drawing/2014/main" xmlns="" id="{FF1367CB-2AAB-408C-BE0C-9E702D64A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289" y="8194"/>
            <a:ext cx="5075458" cy="3805952"/>
          </a:xfrm>
          <a:prstGeom prst="rect">
            <a:avLst/>
          </a:prstGeom>
          <a:ln>
            <a:solidFill>
              <a:schemeClr val="tx1"/>
            </a:solidFill>
          </a:ln>
        </p:spPr>
      </p:pic>
      <p:pic>
        <p:nvPicPr>
          <p:cNvPr id="6" name="Picture 5">
            <a:extLst>
              <a:ext uri="{FF2B5EF4-FFF2-40B4-BE49-F238E27FC236}">
                <a16:creationId xmlns:a16="http://schemas.microsoft.com/office/drawing/2014/main" xmlns="" id="{66D1B469-F354-47A6-8BEF-6E28140FA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557" y="3378199"/>
            <a:ext cx="4493340" cy="2941293"/>
          </a:xfrm>
          <a:prstGeom prst="rect">
            <a:avLst/>
          </a:prstGeom>
          <a:ln>
            <a:solidFill>
              <a:schemeClr val="tx1"/>
            </a:solidFill>
          </a:ln>
        </p:spPr>
      </p:pic>
      <p:pic>
        <p:nvPicPr>
          <p:cNvPr id="8" name="Picture 7">
            <a:extLst>
              <a:ext uri="{FF2B5EF4-FFF2-40B4-BE49-F238E27FC236}">
                <a16:creationId xmlns:a16="http://schemas.microsoft.com/office/drawing/2014/main" xmlns="" id="{93555C03-7256-41CB-82BB-F5A81A2374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1288" y="3378198"/>
            <a:ext cx="5234927" cy="2941293"/>
          </a:xfrm>
          <a:prstGeom prst="rect">
            <a:avLst/>
          </a:prstGeom>
          <a:ln>
            <a:solidFill>
              <a:schemeClr val="tx1"/>
            </a:solidFill>
          </a:ln>
        </p:spPr>
      </p:pic>
    </p:spTree>
    <p:extLst>
      <p:ext uri="{BB962C8B-B14F-4D97-AF65-F5344CB8AC3E}">
        <p14:creationId xmlns:p14="http://schemas.microsoft.com/office/powerpoint/2010/main" val="319841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9A08B40-C34F-466D-903A-0DD2210179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570" y="1"/>
            <a:ext cx="4264684" cy="3198513"/>
          </a:xfrm>
          <a:prstGeom prst="rect">
            <a:avLst/>
          </a:prstGeom>
          <a:ln>
            <a:solidFill>
              <a:schemeClr val="tx1"/>
            </a:solidFill>
          </a:ln>
        </p:spPr>
      </p:pic>
      <p:pic>
        <p:nvPicPr>
          <p:cNvPr id="9" name="Picture 8">
            <a:extLst>
              <a:ext uri="{FF2B5EF4-FFF2-40B4-BE49-F238E27FC236}">
                <a16:creationId xmlns:a16="http://schemas.microsoft.com/office/drawing/2014/main" xmlns="" id="{CD2A55B5-125D-4155-AD4C-4AF2A7EA5F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24761" y="3563483"/>
            <a:ext cx="3110534" cy="2398885"/>
          </a:xfrm>
          <a:prstGeom prst="rect">
            <a:avLst/>
          </a:prstGeom>
          <a:ln>
            <a:solidFill>
              <a:schemeClr val="tx1"/>
            </a:solidFill>
          </a:ln>
        </p:spPr>
      </p:pic>
      <p:pic>
        <p:nvPicPr>
          <p:cNvPr id="11" name="Picture 10">
            <a:extLst>
              <a:ext uri="{FF2B5EF4-FFF2-40B4-BE49-F238E27FC236}">
                <a16:creationId xmlns:a16="http://schemas.microsoft.com/office/drawing/2014/main" xmlns="" id="{2BE98A1E-3D99-4CD7-B496-1E714BB4E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878" y="3410400"/>
            <a:ext cx="5145096" cy="2907791"/>
          </a:xfrm>
          <a:prstGeom prst="rect">
            <a:avLst/>
          </a:prstGeom>
          <a:ln>
            <a:solidFill>
              <a:schemeClr val="tx1"/>
            </a:solidFill>
          </a:ln>
        </p:spPr>
      </p:pic>
      <p:pic>
        <p:nvPicPr>
          <p:cNvPr id="5" name="Picture 4">
            <a:extLst>
              <a:ext uri="{FF2B5EF4-FFF2-40B4-BE49-F238E27FC236}">
                <a16:creationId xmlns:a16="http://schemas.microsoft.com/office/drawing/2014/main" xmlns="" id="{DC7F8247-FBE0-4DF0-8BEA-137B23AB9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7878" y="1"/>
            <a:ext cx="5139367" cy="3854525"/>
          </a:xfrm>
          <a:prstGeom prst="rect">
            <a:avLst/>
          </a:prstGeom>
          <a:ln>
            <a:solidFill>
              <a:schemeClr val="tx1"/>
            </a:solidFill>
          </a:ln>
        </p:spPr>
      </p:pic>
    </p:spTree>
    <p:extLst>
      <p:ext uri="{BB962C8B-B14F-4D97-AF65-F5344CB8AC3E}">
        <p14:creationId xmlns:p14="http://schemas.microsoft.com/office/powerpoint/2010/main" val="88110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072B3EF-E0AE-3140-938A-899848A41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44" y="-1500808"/>
            <a:ext cx="10920181" cy="8438322"/>
          </a:xfrm>
          <a:prstGeom prst="rect">
            <a:avLst/>
          </a:prstGeom>
        </p:spPr>
      </p:pic>
      <p:sp>
        <p:nvSpPr>
          <p:cNvPr id="5" name="Rounded Rectangle 4">
            <a:extLst>
              <a:ext uri="{FF2B5EF4-FFF2-40B4-BE49-F238E27FC236}">
                <a16:creationId xmlns:a16="http://schemas.microsoft.com/office/drawing/2014/main" xmlns="" id="{634C2549-085F-8747-8470-2936D408C645}"/>
              </a:ext>
            </a:extLst>
          </p:cNvPr>
          <p:cNvSpPr/>
          <p:nvPr/>
        </p:nvSpPr>
        <p:spPr>
          <a:xfrm>
            <a:off x="2027582" y="4661452"/>
            <a:ext cx="1461053" cy="934278"/>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28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1ABA7EB-8ED3-FA42-9D0F-4C41A6B53E8F}"/>
              </a:ext>
            </a:extLst>
          </p:cNvPr>
          <p:cNvPicPr>
            <a:picLocks noChangeAspect="1"/>
          </p:cNvPicPr>
          <p:nvPr/>
        </p:nvPicPr>
        <p:blipFill>
          <a:blip r:embed="rId2"/>
          <a:stretch>
            <a:fillRect/>
          </a:stretch>
        </p:blipFill>
        <p:spPr>
          <a:xfrm>
            <a:off x="952500" y="0"/>
            <a:ext cx="10287000" cy="6858000"/>
          </a:xfrm>
          <a:prstGeom prst="rect">
            <a:avLst/>
          </a:prstGeom>
        </p:spPr>
      </p:pic>
      <p:sp>
        <p:nvSpPr>
          <p:cNvPr id="6" name="Rounded Rectangle 5">
            <a:extLst>
              <a:ext uri="{FF2B5EF4-FFF2-40B4-BE49-F238E27FC236}">
                <a16:creationId xmlns:a16="http://schemas.microsoft.com/office/drawing/2014/main" xmlns="" id="{E7D0DDD2-F619-7846-9EB4-E9E7E47CB965}"/>
              </a:ext>
            </a:extLst>
          </p:cNvPr>
          <p:cNvSpPr/>
          <p:nvPr/>
        </p:nvSpPr>
        <p:spPr>
          <a:xfrm>
            <a:off x="9890234" y="2165131"/>
            <a:ext cx="1271752" cy="630621"/>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xmlns="" id="{E2D0D5CA-76C8-8D43-91E7-A625973FFFBC}"/>
              </a:ext>
            </a:extLst>
          </p:cNvPr>
          <p:cNvSpPr/>
          <p:nvPr/>
        </p:nvSpPr>
        <p:spPr>
          <a:xfrm>
            <a:off x="1789043" y="3796748"/>
            <a:ext cx="3140766" cy="1530626"/>
          </a:xfrm>
          <a:custGeom>
            <a:avLst/>
            <a:gdLst>
              <a:gd name="connsiteX0" fmla="*/ 3061253 w 3140766"/>
              <a:gd name="connsiteY0" fmla="*/ 1530626 h 1530626"/>
              <a:gd name="connsiteX1" fmla="*/ 3140766 w 3140766"/>
              <a:gd name="connsiteY1" fmla="*/ 1401417 h 1530626"/>
              <a:gd name="connsiteX2" fmla="*/ 3081131 w 3140766"/>
              <a:gd name="connsiteY2" fmla="*/ 1073426 h 1530626"/>
              <a:gd name="connsiteX3" fmla="*/ 2902227 w 3140766"/>
              <a:gd name="connsiteY3" fmla="*/ 705678 h 1530626"/>
              <a:gd name="connsiteX4" fmla="*/ 2584174 w 3140766"/>
              <a:gd name="connsiteY4" fmla="*/ 606287 h 1530626"/>
              <a:gd name="connsiteX5" fmla="*/ 2246244 w 3140766"/>
              <a:gd name="connsiteY5" fmla="*/ 536713 h 1530626"/>
              <a:gd name="connsiteX6" fmla="*/ 1997766 w 3140766"/>
              <a:gd name="connsiteY6" fmla="*/ 516835 h 1530626"/>
              <a:gd name="connsiteX7" fmla="*/ 1779105 w 3140766"/>
              <a:gd name="connsiteY7" fmla="*/ 427382 h 1530626"/>
              <a:gd name="connsiteX8" fmla="*/ 1550505 w 3140766"/>
              <a:gd name="connsiteY8" fmla="*/ 367748 h 1530626"/>
              <a:gd name="connsiteX9" fmla="*/ 1331844 w 3140766"/>
              <a:gd name="connsiteY9" fmla="*/ 298174 h 1530626"/>
              <a:gd name="connsiteX10" fmla="*/ 1133061 w 3140766"/>
              <a:gd name="connsiteY10" fmla="*/ 258417 h 1530626"/>
              <a:gd name="connsiteX11" fmla="*/ 1013792 w 3140766"/>
              <a:gd name="connsiteY11" fmla="*/ 258417 h 1530626"/>
              <a:gd name="connsiteX12" fmla="*/ 834887 w 3140766"/>
              <a:gd name="connsiteY12" fmla="*/ 188843 h 1530626"/>
              <a:gd name="connsiteX13" fmla="*/ 626166 w 3140766"/>
              <a:gd name="connsiteY13" fmla="*/ 99391 h 1530626"/>
              <a:gd name="connsiteX14" fmla="*/ 387627 w 3140766"/>
              <a:gd name="connsiteY14" fmla="*/ 9939 h 1530626"/>
              <a:gd name="connsiteX15" fmla="*/ 109331 w 3140766"/>
              <a:gd name="connsiteY15" fmla="*/ 0 h 1530626"/>
              <a:gd name="connsiteX16" fmla="*/ 29818 w 3140766"/>
              <a:gd name="connsiteY16" fmla="*/ 29817 h 1530626"/>
              <a:gd name="connsiteX17" fmla="*/ 0 w 3140766"/>
              <a:gd name="connsiteY17" fmla="*/ 208722 h 1530626"/>
              <a:gd name="connsiteX18" fmla="*/ 0 w 3140766"/>
              <a:gd name="connsiteY18" fmla="*/ 208722 h 153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0766" h="1530626">
                <a:moveTo>
                  <a:pt x="3061253" y="1530626"/>
                </a:moveTo>
                <a:lnTo>
                  <a:pt x="3140766" y="1401417"/>
                </a:lnTo>
                <a:lnTo>
                  <a:pt x="3081131" y="1073426"/>
                </a:lnTo>
                <a:lnTo>
                  <a:pt x="2902227" y="705678"/>
                </a:lnTo>
                <a:lnTo>
                  <a:pt x="2584174" y="606287"/>
                </a:lnTo>
                <a:lnTo>
                  <a:pt x="2246244" y="536713"/>
                </a:lnTo>
                <a:lnTo>
                  <a:pt x="1997766" y="516835"/>
                </a:lnTo>
                <a:lnTo>
                  <a:pt x="1779105" y="427382"/>
                </a:lnTo>
                <a:lnTo>
                  <a:pt x="1550505" y="367748"/>
                </a:lnTo>
                <a:lnTo>
                  <a:pt x="1331844" y="298174"/>
                </a:lnTo>
                <a:lnTo>
                  <a:pt x="1133061" y="258417"/>
                </a:lnTo>
                <a:lnTo>
                  <a:pt x="1013792" y="258417"/>
                </a:lnTo>
                <a:lnTo>
                  <a:pt x="834887" y="188843"/>
                </a:lnTo>
                <a:lnTo>
                  <a:pt x="626166" y="99391"/>
                </a:lnTo>
                <a:lnTo>
                  <a:pt x="387627" y="9939"/>
                </a:lnTo>
                <a:lnTo>
                  <a:pt x="109331" y="0"/>
                </a:lnTo>
                <a:lnTo>
                  <a:pt x="29818" y="29817"/>
                </a:lnTo>
                <a:lnTo>
                  <a:pt x="0" y="208722"/>
                </a:lnTo>
                <a:lnTo>
                  <a:pt x="0" y="208722"/>
                </a:lnTo>
              </a:path>
            </a:pathLst>
          </a:custGeom>
          <a:noFill/>
          <a:ln w="28575">
            <a:solidFill>
              <a:srgbClr val="FF0000"/>
            </a:solidFill>
            <a:prstDash val="sysDash"/>
            <a:headEnd type="stealth" w="lg" len="lg"/>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xmlns="" id="{A1024BC0-4946-CD43-B7D3-A422E30227C8}"/>
              </a:ext>
            </a:extLst>
          </p:cNvPr>
          <p:cNvSpPr/>
          <p:nvPr/>
        </p:nvSpPr>
        <p:spPr>
          <a:xfrm>
            <a:off x="1853184" y="4047744"/>
            <a:ext cx="1450848" cy="1609344"/>
          </a:xfrm>
          <a:custGeom>
            <a:avLst/>
            <a:gdLst>
              <a:gd name="connsiteX0" fmla="*/ 950976 w 1450848"/>
              <a:gd name="connsiteY0" fmla="*/ 0 h 1609344"/>
              <a:gd name="connsiteX1" fmla="*/ 902208 w 1450848"/>
              <a:gd name="connsiteY1" fmla="*/ 377952 h 1609344"/>
              <a:gd name="connsiteX2" fmla="*/ 877824 w 1450848"/>
              <a:gd name="connsiteY2" fmla="*/ 682752 h 1609344"/>
              <a:gd name="connsiteX3" fmla="*/ 999744 w 1450848"/>
              <a:gd name="connsiteY3" fmla="*/ 804672 h 1609344"/>
              <a:gd name="connsiteX4" fmla="*/ 1280160 w 1450848"/>
              <a:gd name="connsiteY4" fmla="*/ 816864 h 1609344"/>
              <a:gd name="connsiteX5" fmla="*/ 1414272 w 1450848"/>
              <a:gd name="connsiteY5" fmla="*/ 877824 h 1609344"/>
              <a:gd name="connsiteX6" fmla="*/ 1450848 w 1450848"/>
              <a:gd name="connsiteY6" fmla="*/ 1036320 h 1609344"/>
              <a:gd name="connsiteX7" fmla="*/ 1402080 w 1450848"/>
              <a:gd name="connsiteY7" fmla="*/ 1133856 h 1609344"/>
              <a:gd name="connsiteX8" fmla="*/ 1243584 w 1450848"/>
              <a:gd name="connsiteY8" fmla="*/ 1207008 h 1609344"/>
              <a:gd name="connsiteX9" fmla="*/ 1024128 w 1450848"/>
              <a:gd name="connsiteY9" fmla="*/ 1207008 h 1609344"/>
              <a:gd name="connsiteX10" fmla="*/ 780288 w 1450848"/>
              <a:gd name="connsiteY10" fmla="*/ 1267968 h 1609344"/>
              <a:gd name="connsiteX11" fmla="*/ 463296 w 1450848"/>
              <a:gd name="connsiteY11" fmla="*/ 1377696 h 1609344"/>
              <a:gd name="connsiteX12" fmla="*/ 121920 w 1450848"/>
              <a:gd name="connsiteY12" fmla="*/ 1524000 h 1609344"/>
              <a:gd name="connsiteX13" fmla="*/ 0 w 1450848"/>
              <a:gd name="connsiteY13" fmla="*/ 1609344 h 160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0848" h="1609344">
                <a:moveTo>
                  <a:pt x="950976" y="0"/>
                </a:moveTo>
                <a:lnTo>
                  <a:pt x="902208" y="377952"/>
                </a:lnTo>
                <a:lnTo>
                  <a:pt x="877824" y="682752"/>
                </a:lnTo>
                <a:lnTo>
                  <a:pt x="999744" y="804672"/>
                </a:lnTo>
                <a:lnTo>
                  <a:pt x="1280160" y="816864"/>
                </a:lnTo>
                <a:lnTo>
                  <a:pt x="1414272" y="877824"/>
                </a:lnTo>
                <a:lnTo>
                  <a:pt x="1450848" y="1036320"/>
                </a:lnTo>
                <a:lnTo>
                  <a:pt x="1402080" y="1133856"/>
                </a:lnTo>
                <a:lnTo>
                  <a:pt x="1243584" y="1207008"/>
                </a:lnTo>
                <a:lnTo>
                  <a:pt x="1024128" y="1207008"/>
                </a:lnTo>
                <a:lnTo>
                  <a:pt x="780288" y="1267968"/>
                </a:lnTo>
                <a:lnTo>
                  <a:pt x="463296" y="1377696"/>
                </a:lnTo>
                <a:lnTo>
                  <a:pt x="121920" y="1524000"/>
                </a:lnTo>
                <a:lnTo>
                  <a:pt x="0" y="1609344"/>
                </a:lnTo>
              </a:path>
            </a:pathLst>
          </a:custGeom>
          <a:noFill/>
          <a:ln w="28575">
            <a:solidFill>
              <a:srgbClr val="FF0000"/>
            </a:solidFill>
            <a:prstDash val="sysDash"/>
            <a:headEnd type="none"/>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xmlns="" id="{36E460EE-6180-F94C-90E9-D331B848E3A1}"/>
              </a:ext>
            </a:extLst>
          </p:cNvPr>
          <p:cNvSpPr/>
          <p:nvPr/>
        </p:nvSpPr>
        <p:spPr>
          <a:xfrm rot="641044">
            <a:off x="4086490" y="3744856"/>
            <a:ext cx="874783" cy="618744"/>
          </a:xfrm>
          <a:prstGeom prst="roundRect">
            <a:avLst/>
          </a:prstGeom>
          <a:noFill/>
          <a:ln w="28575">
            <a:solidFill>
              <a:srgbClr val="3F34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xmlns="" id="{0C896A05-FA2A-4B4D-9BDA-BF6592A2166A}"/>
              </a:ext>
            </a:extLst>
          </p:cNvPr>
          <p:cNvSpPr/>
          <p:nvPr/>
        </p:nvSpPr>
        <p:spPr>
          <a:xfrm rot="641044">
            <a:off x="3820715" y="4404944"/>
            <a:ext cx="643337" cy="1076808"/>
          </a:xfrm>
          <a:prstGeom prst="roundRect">
            <a:avLst/>
          </a:prstGeom>
          <a:noFill/>
          <a:ln w="28575">
            <a:solidFill>
              <a:srgbClr val="3F34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xmlns="" id="{99BE0162-6730-9B4A-B79D-D2561071E868}"/>
              </a:ext>
            </a:extLst>
          </p:cNvPr>
          <p:cNvSpPr/>
          <p:nvPr/>
        </p:nvSpPr>
        <p:spPr>
          <a:xfrm rot="20243603">
            <a:off x="2128425" y="5141925"/>
            <a:ext cx="799480" cy="213740"/>
          </a:xfrm>
          <a:prstGeom prst="roundRect">
            <a:avLst/>
          </a:prstGeom>
          <a:noFill/>
          <a:ln w="28575">
            <a:solidFill>
              <a:srgbClr val="3F34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xmlns="" id="{FAC1E986-D95A-1A45-9F73-607E0FA10446}"/>
              </a:ext>
            </a:extLst>
          </p:cNvPr>
          <p:cNvSpPr/>
          <p:nvPr/>
        </p:nvSpPr>
        <p:spPr>
          <a:xfrm rot="20243603">
            <a:off x="3024407" y="5261088"/>
            <a:ext cx="340229" cy="181611"/>
          </a:xfrm>
          <a:prstGeom prst="roundRect">
            <a:avLst/>
          </a:prstGeom>
          <a:noFill/>
          <a:ln w="28575">
            <a:solidFill>
              <a:srgbClr val="3F34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xmlns="" id="{038544DB-CFB3-D541-97E5-FBEECDFDD897}"/>
              </a:ext>
            </a:extLst>
          </p:cNvPr>
          <p:cNvSpPr/>
          <p:nvPr/>
        </p:nvSpPr>
        <p:spPr>
          <a:xfrm rot="20243603">
            <a:off x="2472419" y="4840876"/>
            <a:ext cx="340229" cy="181611"/>
          </a:xfrm>
          <a:prstGeom prst="roundRect">
            <a:avLst/>
          </a:prstGeom>
          <a:noFill/>
          <a:ln w="28575">
            <a:solidFill>
              <a:srgbClr val="3F34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xmlns="" id="{0460D789-B951-7549-87C2-220DC6ABFEAD}"/>
              </a:ext>
            </a:extLst>
          </p:cNvPr>
          <p:cNvSpPr/>
          <p:nvPr/>
        </p:nvSpPr>
        <p:spPr>
          <a:xfrm rot="481942">
            <a:off x="2876584" y="4579034"/>
            <a:ext cx="422851" cy="230405"/>
          </a:xfrm>
          <a:prstGeom prst="roundRect">
            <a:avLst/>
          </a:prstGeom>
          <a:noFill/>
          <a:ln w="28575">
            <a:solidFill>
              <a:srgbClr val="3F34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xmlns="" id="{AF0E964F-3875-6C44-8BC6-9994F925C5A9}"/>
              </a:ext>
            </a:extLst>
          </p:cNvPr>
          <p:cNvSpPr/>
          <p:nvPr/>
        </p:nvSpPr>
        <p:spPr>
          <a:xfrm rot="697449" flipV="1">
            <a:off x="2983550" y="3546162"/>
            <a:ext cx="330292" cy="527304"/>
          </a:xfrm>
          <a:prstGeom prst="roundRect">
            <a:avLst/>
          </a:prstGeom>
          <a:noFill/>
          <a:ln w="28575">
            <a:solidFill>
              <a:srgbClr val="3F34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xmlns="" id="{F723F1F7-DDB3-9641-B50A-CD0D0988FDE9}"/>
              </a:ext>
            </a:extLst>
          </p:cNvPr>
          <p:cNvSpPr/>
          <p:nvPr/>
        </p:nvSpPr>
        <p:spPr>
          <a:xfrm rot="481942">
            <a:off x="4869603" y="4606050"/>
            <a:ext cx="149289" cy="101802"/>
          </a:xfrm>
          <a:prstGeom prst="roundRect">
            <a:avLst/>
          </a:prstGeom>
          <a:noFill/>
          <a:ln w="28575">
            <a:solidFill>
              <a:srgbClr val="3F34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AD3592B9-874E-E144-825F-B832E0D9F8E9}"/>
              </a:ext>
            </a:extLst>
          </p:cNvPr>
          <p:cNvSpPr/>
          <p:nvPr/>
        </p:nvSpPr>
        <p:spPr>
          <a:xfrm>
            <a:off x="1940011" y="2706130"/>
            <a:ext cx="729048" cy="812163"/>
          </a:xfrm>
          <a:prstGeom prst="ellipse">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E6EBFCD6-781C-994D-BB53-E8FEE3F4A91F}"/>
              </a:ext>
            </a:extLst>
          </p:cNvPr>
          <p:cNvSpPr/>
          <p:nvPr/>
        </p:nvSpPr>
        <p:spPr>
          <a:xfrm>
            <a:off x="3426457" y="3123820"/>
            <a:ext cx="634974" cy="1177412"/>
          </a:xfrm>
          <a:prstGeom prst="ellipse">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44C8EBA8-92A4-4740-82E8-2B550C1DCAC6}"/>
              </a:ext>
            </a:extLst>
          </p:cNvPr>
          <p:cNvSpPr/>
          <p:nvPr/>
        </p:nvSpPr>
        <p:spPr>
          <a:xfrm>
            <a:off x="2834484" y="4604212"/>
            <a:ext cx="304929" cy="231839"/>
          </a:xfrm>
          <a:prstGeom prst="ellipse">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3C551AF3-9ABB-0843-8F07-D91369AC1B56}"/>
              </a:ext>
            </a:extLst>
          </p:cNvPr>
          <p:cNvSpPr txBox="1"/>
          <p:nvPr/>
        </p:nvSpPr>
        <p:spPr>
          <a:xfrm>
            <a:off x="5523978" y="225469"/>
            <a:ext cx="2784160" cy="1477328"/>
          </a:xfrm>
          <a:prstGeom prst="rect">
            <a:avLst/>
          </a:prstGeom>
          <a:noFill/>
        </p:spPr>
        <p:txBody>
          <a:bodyPr wrap="none" rtlCol="0">
            <a:spAutoFit/>
          </a:bodyPr>
          <a:lstStyle/>
          <a:p>
            <a:r>
              <a:rPr lang="en-US" dirty="0"/>
              <a:t>Fire Access</a:t>
            </a:r>
          </a:p>
          <a:p>
            <a:endParaRPr lang="en-US" dirty="0"/>
          </a:p>
          <a:p>
            <a:r>
              <a:rPr lang="en-US" dirty="0"/>
              <a:t>Parking Areas</a:t>
            </a:r>
          </a:p>
          <a:p>
            <a:endParaRPr lang="en-US" dirty="0"/>
          </a:p>
          <a:p>
            <a:r>
              <a:rPr lang="en-US" dirty="0"/>
              <a:t>Emergency Gathering Areas</a:t>
            </a:r>
          </a:p>
        </p:txBody>
      </p:sp>
      <p:sp>
        <p:nvSpPr>
          <p:cNvPr id="18" name="Freeform 17">
            <a:extLst>
              <a:ext uri="{FF2B5EF4-FFF2-40B4-BE49-F238E27FC236}">
                <a16:creationId xmlns:a16="http://schemas.microsoft.com/office/drawing/2014/main" xmlns="" id="{FC6F8A85-7792-544A-9516-BFC2676798FB}"/>
              </a:ext>
            </a:extLst>
          </p:cNvPr>
          <p:cNvSpPr/>
          <p:nvPr/>
        </p:nvSpPr>
        <p:spPr>
          <a:xfrm>
            <a:off x="4822521" y="388307"/>
            <a:ext cx="588723" cy="131037"/>
          </a:xfrm>
          <a:custGeom>
            <a:avLst/>
            <a:gdLst>
              <a:gd name="connsiteX0" fmla="*/ 588723 w 588723"/>
              <a:gd name="connsiteY0" fmla="*/ 0 h 131037"/>
              <a:gd name="connsiteX1" fmla="*/ 388306 w 588723"/>
              <a:gd name="connsiteY1" fmla="*/ 125260 h 131037"/>
              <a:gd name="connsiteX2" fmla="*/ 187890 w 588723"/>
              <a:gd name="connsiteY2" fmla="*/ 100208 h 131037"/>
              <a:gd name="connsiteX3" fmla="*/ 0 w 588723"/>
              <a:gd name="connsiteY3" fmla="*/ 12526 h 131037"/>
              <a:gd name="connsiteX4" fmla="*/ 0 w 588723"/>
              <a:gd name="connsiteY4" fmla="*/ 12526 h 13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723" h="131037">
                <a:moveTo>
                  <a:pt x="588723" y="0"/>
                </a:moveTo>
                <a:cubicBezTo>
                  <a:pt x="521917" y="54279"/>
                  <a:pt x="455111" y="108559"/>
                  <a:pt x="388306" y="125260"/>
                </a:cubicBezTo>
                <a:cubicBezTo>
                  <a:pt x="321500" y="141961"/>
                  <a:pt x="252608" y="118997"/>
                  <a:pt x="187890" y="100208"/>
                </a:cubicBezTo>
                <a:cubicBezTo>
                  <a:pt x="123172" y="81419"/>
                  <a:pt x="0" y="12526"/>
                  <a:pt x="0" y="12526"/>
                </a:cubicBezTo>
                <a:lnTo>
                  <a:pt x="0" y="12526"/>
                </a:lnTo>
              </a:path>
            </a:pathLst>
          </a:custGeom>
          <a:noFill/>
          <a:ln w="28575">
            <a:solidFill>
              <a:srgbClr val="FF0000"/>
            </a:solidFill>
            <a:prstDash val="sys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xmlns="" id="{3701CB5C-7D02-A344-8D6A-7882A09B05D6}"/>
              </a:ext>
            </a:extLst>
          </p:cNvPr>
          <p:cNvSpPr/>
          <p:nvPr/>
        </p:nvSpPr>
        <p:spPr>
          <a:xfrm>
            <a:off x="4944247" y="822960"/>
            <a:ext cx="579731" cy="377952"/>
          </a:xfrm>
          <a:prstGeom prst="roundRect">
            <a:avLst/>
          </a:prstGeom>
          <a:noFill/>
          <a:ln w="28575">
            <a:solidFill>
              <a:srgbClr val="3F34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A99FD024-50F6-424B-BEF2-E10CFFA4CDD5}"/>
              </a:ext>
            </a:extLst>
          </p:cNvPr>
          <p:cNvSpPr/>
          <p:nvPr/>
        </p:nvSpPr>
        <p:spPr>
          <a:xfrm>
            <a:off x="4794930" y="1357704"/>
            <a:ext cx="729048" cy="388517"/>
          </a:xfrm>
          <a:prstGeom prst="ellipse">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25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90"/>
                                          </p:val>
                                        </p:tav>
                                        <p:tav tm="100000">
                                          <p:val>
                                            <p:fltVal val="0"/>
                                          </p:val>
                                        </p:tav>
                                      </p:tavLst>
                                    </p:anim>
                                    <p:animEffect transition="in" filter="fade">
                                      <p:cBhvr>
                                        <p:cTn id="54" dur="1000"/>
                                        <p:tgtEl>
                                          <p:spTgt spid="17"/>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000" fill="hold"/>
                                        <p:tgtEl>
                                          <p:spTgt spid="15"/>
                                        </p:tgtEl>
                                        <p:attrNameLst>
                                          <p:attrName>ppt_w</p:attrName>
                                        </p:attrNameLst>
                                      </p:cBhvr>
                                      <p:tavLst>
                                        <p:tav tm="0">
                                          <p:val>
                                            <p:fltVal val="0"/>
                                          </p:val>
                                        </p:tav>
                                        <p:tav tm="100000">
                                          <p:val>
                                            <p:strVal val="#ppt_w"/>
                                          </p:val>
                                        </p:tav>
                                      </p:tavLst>
                                    </p:anim>
                                    <p:anim calcmode="lin" valueType="num">
                                      <p:cBhvr>
                                        <p:cTn id="58" dur="1000" fill="hold"/>
                                        <p:tgtEl>
                                          <p:spTgt spid="15"/>
                                        </p:tgtEl>
                                        <p:attrNameLst>
                                          <p:attrName>ppt_h</p:attrName>
                                        </p:attrNameLst>
                                      </p:cBhvr>
                                      <p:tavLst>
                                        <p:tav tm="0">
                                          <p:val>
                                            <p:fltVal val="0"/>
                                          </p:val>
                                        </p:tav>
                                        <p:tav tm="100000">
                                          <p:val>
                                            <p:strVal val="#ppt_h"/>
                                          </p:val>
                                        </p:tav>
                                      </p:tavLst>
                                    </p:anim>
                                    <p:anim calcmode="lin" valueType="num">
                                      <p:cBhvr>
                                        <p:cTn id="59" dur="1000" fill="hold"/>
                                        <p:tgtEl>
                                          <p:spTgt spid="15"/>
                                        </p:tgtEl>
                                        <p:attrNameLst>
                                          <p:attrName>style.rotation</p:attrName>
                                        </p:attrNameLst>
                                      </p:cBhvr>
                                      <p:tavLst>
                                        <p:tav tm="0">
                                          <p:val>
                                            <p:fltVal val="90"/>
                                          </p:val>
                                        </p:tav>
                                        <p:tav tm="100000">
                                          <p:val>
                                            <p:fltVal val="0"/>
                                          </p:val>
                                        </p:tav>
                                      </p:tavLst>
                                    </p:anim>
                                    <p:animEffect transition="in" filter="fade">
                                      <p:cBhvr>
                                        <p:cTn id="60" dur="1000"/>
                                        <p:tgtEl>
                                          <p:spTgt spid="1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fltVal val="0"/>
                                          </p:val>
                                        </p:tav>
                                        <p:tav tm="100000">
                                          <p:val>
                                            <p:strVal val="#ppt_w"/>
                                          </p:val>
                                        </p:tav>
                                      </p:tavLst>
                                    </p:anim>
                                    <p:anim calcmode="lin" valueType="num">
                                      <p:cBhvr>
                                        <p:cTn id="64" dur="1000" fill="hold"/>
                                        <p:tgtEl>
                                          <p:spTgt spid="16"/>
                                        </p:tgtEl>
                                        <p:attrNameLst>
                                          <p:attrName>ppt_h</p:attrName>
                                        </p:attrNameLst>
                                      </p:cBhvr>
                                      <p:tavLst>
                                        <p:tav tm="0">
                                          <p:val>
                                            <p:fltVal val="0"/>
                                          </p:val>
                                        </p:tav>
                                        <p:tav tm="100000">
                                          <p:val>
                                            <p:strVal val="#ppt_h"/>
                                          </p:val>
                                        </p:tav>
                                      </p:tavLst>
                                    </p:anim>
                                    <p:anim calcmode="lin" valueType="num">
                                      <p:cBhvr>
                                        <p:cTn id="65" dur="1000" fill="hold"/>
                                        <p:tgtEl>
                                          <p:spTgt spid="16"/>
                                        </p:tgtEl>
                                        <p:attrNameLst>
                                          <p:attrName>style.rotation</p:attrName>
                                        </p:attrNameLst>
                                      </p:cBhvr>
                                      <p:tavLst>
                                        <p:tav tm="0">
                                          <p:val>
                                            <p:fltVal val="90"/>
                                          </p:val>
                                        </p:tav>
                                        <p:tav tm="100000">
                                          <p:val>
                                            <p:fltVal val="0"/>
                                          </p:val>
                                        </p:tav>
                                      </p:tavLst>
                                    </p:anim>
                                    <p:animEffect transition="in" filter="fade">
                                      <p:cBhvr>
                                        <p:cTn id="66" dur="1000"/>
                                        <p:tgtEl>
                                          <p:spTgt spid="1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1000" fill="hold"/>
                                        <p:tgtEl>
                                          <p:spTgt spid="20"/>
                                        </p:tgtEl>
                                        <p:attrNameLst>
                                          <p:attrName>ppt_w</p:attrName>
                                        </p:attrNameLst>
                                      </p:cBhvr>
                                      <p:tavLst>
                                        <p:tav tm="0">
                                          <p:val>
                                            <p:fltVal val="0"/>
                                          </p:val>
                                        </p:tav>
                                        <p:tav tm="100000">
                                          <p:val>
                                            <p:strVal val="#ppt_w"/>
                                          </p:val>
                                        </p:tav>
                                      </p:tavLst>
                                    </p:anim>
                                    <p:anim calcmode="lin" valueType="num">
                                      <p:cBhvr>
                                        <p:cTn id="70" dur="1000" fill="hold"/>
                                        <p:tgtEl>
                                          <p:spTgt spid="20"/>
                                        </p:tgtEl>
                                        <p:attrNameLst>
                                          <p:attrName>ppt_h</p:attrName>
                                        </p:attrNameLst>
                                      </p:cBhvr>
                                      <p:tavLst>
                                        <p:tav tm="0">
                                          <p:val>
                                            <p:fltVal val="0"/>
                                          </p:val>
                                        </p:tav>
                                        <p:tav tm="100000">
                                          <p:val>
                                            <p:strVal val="#ppt_h"/>
                                          </p:val>
                                        </p:tav>
                                      </p:tavLst>
                                    </p:anim>
                                    <p:anim calcmode="lin" valueType="num">
                                      <p:cBhvr>
                                        <p:cTn id="71" dur="1000" fill="hold"/>
                                        <p:tgtEl>
                                          <p:spTgt spid="20"/>
                                        </p:tgtEl>
                                        <p:attrNameLst>
                                          <p:attrName>style.rotation</p:attrName>
                                        </p:attrNameLst>
                                      </p:cBhvr>
                                      <p:tavLst>
                                        <p:tav tm="0">
                                          <p:val>
                                            <p:fltVal val="90"/>
                                          </p:val>
                                        </p:tav>
                                        <p:tav tm="100000">
                                          <p:val>
                                            <p:fltVal val="0"/>
                                          </p:val>
                                        </p:tav>
                                      </p:tavLst>
                                    </p:anim>
                                    <p:animEffect transition="in" filter="fade">
                                      <p:cBhvr>
                                        <p:cTn id="7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BF0558-49F1-47E9-89F4-7B926A0FD71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22554" y="-13648"/>
            <a:ext cx="4351286" cy="3262737"/>
          </a:xfrm>
          <a:prstGeom prst="rect">
            <a:avLst/>
          </a:prstGeom>
          <a:ln>
            <a:solidFill>
              <a:schemeClr val="tx1"/>
            </a:solidFill>
          </a:ln>
        </p:spPr>
      </p:pic>
      <p:pic>
        <p:nvPicPr>
          <p:cNvPr id="3" name="Picture 2">
            <a:extLst>
              <a:ext uri="{FF2B5EF4-FFF2-40B4-BE49-F238E27FC236}">
                <a16:creationId xmlns:a16="http://schemas.microsoft.com/office/drawing/2014/main" xmlns="" id="{A806BC7E-1E1C-45F8-836B-4647ED85B19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027709" y="-13648"/>
            <a:ext cx="4351286" cy="3263465"/>
          </a:xfrm>
          <a:prstGeom prst="rect">
            <a:avLst/>
          </a:prstGeom>
          <a:ln>
            <a:solidFill>
              <a:schemeClr val="tx1"/>
            </a:solidFill>
          </a:ln>
        </p:spPr>
      </p:pic>
      <p:pic>
        <p:nvPicPr>
          <p:cNvPr id="4" name="Picture 3">
            <a:extLst>
              <a:ext uri="{FF2B5EF4-FFF2-40B4-BE49-F238E27FC236}">
                <a16:creationId xmlns:a16="http://schemas.microsoft.com/office/drawing/2014/main" xmlns="" id="{94B8BC93-6AFF-48F7-A729-88D66A629A42}"/>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0800000">
            <a:off x="1022554" y="3249088"/>
            <a:ext cx="4351285" cy="3083199"/>
          </a:xfrm>
          <a:prstGeom prst="rect">
            <a:avLst/>
          </a:prstGeom>
          <a:ln>
            <a:solidFill>
              <a:schemeClr val="tx1"/>
            </a:solidFill>
          </a:ln>
        </p:spPr>
      </p:pic>
      <p:pic>
        <p:nvPicPr>
          <p:cNvPr id="6" name="Picture 5">
            <a:extLst>
              <a:ext uri="{FF2B5EF4-FFF2-40B4-BE49-F238E27FC236}">
                <a16:creationId xmlns:a16="http://schemas.microsoft.com/office/drawing/2014/main" xmlns="" id="{CD6B8549-F989-4F56-866F-303CB83A6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7709" y="3249088"/>
            <a:ext cx="4351286" cy="3083198"/>
          </a:xfrm>
          <a:prstGeom prst="rect">
            <a:avLst/>
          </a:prstGeom>
          <a:ln>
            <a:solidFill>
              <a:schemeClr val="tx1"/>
            </a:solidFill>
          </a:ln>
        </p:spPr>
      </p:pic>
    </p:spTree>
    <p:extLst>
      <p:ext uri="{BB962C8B-B14F-4D97-AF65-F5344CB8AC3E}">
        <p14:creationId xmlns:p14="http://schemas.microsoft.com/office/powerpoint/2010/main" val="178067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BE93E7E-1A37-45C4-93AA-26DDA45874EF}"/>
              </a:ext>
            </a:extLst>
          </p:cNvPr>
          <p:cNvSpPr txBox="1"/>
          <p:nvPr/>
        </p:nvSpPr>
        <p:spPr>
          <a:xfrm>
            <a:off x="747251" y="1582340"/>
            <a:ext cx="4532671" cy="3970318"/>
          </a:xfrm>
          <a:prstGeom prst="rect">
            <a:avLst/>
          </a:prstGeom>
          <a:noFill/>
        </p:spPr>
        <p:txBody>
          <a:bodyPr wrap="square" rtlCol="0">
            <a:spAutoFit/>
          </a:bodyPr>
          <a:lstStyle/>
          <a:p>
            <a:r>
              <a:rPr lang="en-US" dirty="0"/>
              <a:t>Recent transactions directly across Webster Highway in Stonegate Farm, where prospective buyers would have seen our event center signage: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5 acres sold on April 30</a:t>
            </a:r>
            <a:r>
              <a:rPr lang="en-US" baseline="30000" dirty="0"/>
              <a:t>th</a:t>
            </a:r>
            <a:r>
              <a:rPr lang="en-US" dirty="0"/>
              <a:t> for $130,000 </a:t>
            </a:r>
          </a:p>
          <a:p>
            <a:pPr marL="285750" indent="-285750">
              <a:buFont typeface="Arial" panose="020B0604020202020204" pitchFamily="34" charset="0"/>
              <a:buChar char="•"/>
            </a:pPr>
            <a:r>
              <a:rPr lang="en-US" dirty="0"/>
              <a:t>5 acres sold on March 3</a:t>
            </a:r>
            <a:r>
              <a:rPr lang="en-US" baseline="30000" dirty="0"/>
              <a:t>rd</a:t>
            </a:r>
            <a:r>
              <a:rPr lang="en-US" dirty="0"/>
              <a:t> for $160,000</a:t>
            </a:r>
          </a:p>
          <a:p>
            <a:pPr marL="285750" indent="-285750">
              <a:buFont typeface="Arial" panose="020B0604020202020204" pitchFamily="34" charset="0"/>
              <a:buChar char="•"/>
            </a:pPr>
            <a:r>
              <a:rPr lang="en-US" dirty="0"/>
              <a:t>5 acres sold on March 8</a:t>
            </a:r>
            <a:r>
              <a:rPr lang="en-US" baseline="30000" dirty="0"/>
              <a:t>th</a:t>
            </a:r>
            <a:r>
              <a:rPr lang="en-US" dirty="0"/>
              <a:t> for $160,000</a:t>
            </a:r>
          </a:p>
          <a:p>
            <a:endParaRPr lang="en-US" dirty="0"/>
          </a:p>
          <a:p>
            <a:pPr marL="285750" indent="-285750">
              <a:buFont typeface="Arial" panose="020B0604020202020204" pitchFamily="34" charset="0"/>
              <a:buChar char="•"/>
            </a:pPr>
            <a:r>
              <a:rPr lang="en-US" dirty="0"/>
              <a:t>2 bedroom 3,700 sqft home sold on May 13, 2021 for $750,000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3 bedroom 3 bathroom 2,797 sqft sold on September 30, 2020 for $540,000</a:t>
            </a:r>
          </a:p>
        </p:txBody>
      </p:sp>
      <p:sp>
        <p:nvSpPr>
          <p:cNvPr id="3" name="TextBox 2">
            <a:extLst>
              <a:ext uri="{FF2B5EF4-FFF2-40B4-BE49-F238E27FC236}">
                <a16:creationId xmlns:a16="http://schemas.microsoft.com/office/drawing/2014/main" xmlns="" id="{DF5431D7-8B5D-43EC-8BF2-6CAA146D5A82}"/>
              </a:ext>
            </a:extLst>
          </p:cNvPr>
          <p:cNvSpPr txBox="1"/>
          <p:nvPr/>
        </p:nvSpPr>
        <p:spPr>
          <a:xfrm>
            <a:off x="6794091" y="1592767"/>
            <a:ext cx="4109882" cy="4247317"/>
          </a:xfrm>
          <a:prstGeom prst="rect">
            <a:avLst/>
          </a:prstGeom>
          <a:noFill/>
        </p:spPr>
        <p:txBody>
          <a:bodyPr wrap="square" rtlCol="0">
            <a:spAutoFit/>
          </a:bodyPr>
          <a:lstStyle/>
          <a:p>
            <a:r>
              <a:rPr lang="en-US" dirty="0"/>
              <a:t>Recent transactions in greater Temple: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11 acres sold on March 5</a:t>
            </a:r>
            <a:r>
              <a:rPr lang="en-US" baseline="30000" dirty="0"/>
              <a:t>th</a:t>
            </a:r>
            <a:r>
              <a:rPr lang="en-US" dirty="0"/>
              <a:t> for $140,000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5 bedroom 4 bath 3,496 </a:t>
            </a:r>
            <a:r>
              <a:rPr lang="en-US" dirty="0" err="1"/>
              <a:t>sqft</a:t>
            </a:r>
            <a:r>
              <a:rPr lang="en-US" dirty="0"/>
              <a:t> home sold on April 12, 2021 for $442,000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4 bedroom 3 bath 4,064 </a:t>
            </a:r>
            <a:r>
              <a:rPr lang="en-US" dirty="0" err="1"/>
              <a:t>sqft</a:t>
            </a:r>
            <a:r>
              <a:rPr lang="en-US" dirty="0"/>
              <a:t> home sold on April 29</a:t>
            </a:r>
            <a:r>
              <a:rPr lang="en-US" baseline="30000" dirty="0"/>
              <a:t>th</a:t>
            </a:r>
            <a:r>
              <a:rPr lang="en-US" dirty="0"/>
              <a:t> for $330,000 </a:t>
            </a: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xmlns="" id="{37C709DA-A35C-4A4D-A744-C16FB41FA80A}"/>
              </a:ext>
            </a:extLst>
          </p:cNvPr>
          <p:cNvSpPr txBox="1"/>
          <p:nvPr/>
        </p:nvSpPr>
        <p:spPr>
          <a:xfrm>
            <a:off x="1853381" y="788731"/>
            <a:ext cx="8544231" cy="646331"/>
          </a:xfrm>
          <a:prstGeom prst="rect">
            <a:avLst/>
          </a:prstGeom>
          <a:noFill/>
        </p:spPr>
        <p:txBody>
          <a:bodyPr wrap="square" rtlCol="0">
            <a:spAutoFit/>
          </a:bodyPr>
          <a:lstStyle/>
          <a:p>
            <a:r>
              <a:rPr lang="en-US" sz="3600" dirty="0"/>
              <a:t>No adverse affects on adjacent properties. </a:t>
            </a:r>
          </a:p>
        </p:txBody>
      </p:sp>
    </p:spTree>
    <p:extLst>
      <p:ext uri="{BB962C8B-B14F-4D97-AF65-F5344CB8AC3E}">
        <p14:creationId xmlns:p14="http://schemas.microsoft.com/office/powerpoint/2010/main" val="47692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4C19D88-9A08-F84E-BF90-0EFFFDCDC4BA}"/>
              </a:ext>
            </a:extLst>
          </p:cNvPr>
          <p:cNvSpPr/>
          <p:nvPr/>
        </p:nvSpPr>
        <p:spPr>
          <a:xfrm>
            <a:off x="233680" y="1899386"/>
            <a:ext cx="6096000" cy="4278094"/>
          </a:xfrm>
          <a:prstGeom prst="rect">
            <a:avLst/>
          </a:prstGeom>
        </p:spPr>
        <p:txBody>
          <a:bodyPr>
            <a:spAutoFit/>
          </a:bodyPr>
          <a:lstStyle/>
          <a:p>
            <a:r>
              <a:rPr lang="en-US" sz="1600" dirty="0">
                <a:latin typeface="Helvetica" pitchFamily="2" charset="0"/>
              </a:rPr>
              <a:t>Using measurements of the noise reduction between the interior of the barn and known distances outdoors, noise reduction between the interior of the barn and several off-site locations were calculated. These locations, shown on Figure 1, represent the property lines of the nearest parcels in each direction.</a:t>
            </a:r>
          </a:p>
          <a:p>
            <a:endParaRPr lang="en-US" sz="1600" dirty="0">
              <a:latin typeface="Helvetica" pitchFamily="2" charset="0"/>
            </a:endParaRPr>
          </a:p>
          <a:p>
            <a:r>
              <a:rPr lang="en-US" sz="1600" dirty="0">
                <a:highlight>
                  <a:srgbClr val="FFFF00"/>
                </a:highlight>
                <a:latin typeface="Helvetica" pitchFamily="2" charset="0"/>
              </a:rPr>
              <a:t>Based on these calculated values, a typical pop/dance music spectrum was used to determine a maximum interior sound level that would meet the nighttime limit of 35 dBA at all locations. </a:t>
            </a:r>
            <a:r>
              <a:rPr lang="en-US" sz="1600" dirty="0">
                <a:latin typeface="Helvetica" pitchFamily="2" charset="0"/>
              </a:rPr>
              <a:t>The location most impacted is the nearest adjacent property, which begins at the far edge of Webster Rd., approximately 220 ft to the southeast of the barn. Levels at any other off-site location will be lower than those at this point.</a:t>
            </a:r>
          </a:p>
          <a:p>
            <a:endParaRPr lang="en-US" sz="1600" dirty="0">
              <a:latin typeface="Helvetica" pitchFamily="2" charset="0"/>
            </a:endParaRPr>
          </a:p>
          <a:p>
            <a:r>
              <a:rPr lang="en-US" sz="1600" dirty="0">
                <a:highlight>
                  <a:srgbClr val="FFFF00"/>
                </a:highlight>
                <a:latin typeface="Helvetica" pitchFamily="2" charset="0"/>
              </a:rPr>
              <a:t>Of special concern is the property line to the east, as it is also the Temple/Wilton town line. Levels here are expected to be at least 15 dBA lower than the limit.</a:t>
            </a:r>
            <a:endParaRPr lang="en-US" sz="1600" dirty="0">
              <a:effectLst/>
              <a:highlight>
                <a:srgbClr val="FFFF00"/>
              </a:highlight>
              <a:latin typeface="Helvetica" pitchFamily="2" charset="0"/>
            </a:endParaRPr>
          </a:p>
        </p:txBody>
      </p:sp>
      <p:sp>
        <p:nvSpPr>
          <p:cNvPr id="4" name="Rectangle 3">
            <a:extLst>
              <a:ext uri="{FF2B5EF4-FFF2-40B4-BE49-F238E27FC236}">
                <a16:creationId xmlns:a16="http://schemas.microsoft.com/office/drawing/2014/main" xmlns="" id="{CF01D8C2-20D3-CE41-B9AE-9F0A508BA22F}"/>
              </a:ext>
            </a:extLst>
          </p:cNvPr>
          <p:cNvSpPr/>
          <p:nvPr/>
        </p:nvSpPr>
        <p:spPr>
          <a:xfrm>
            <a:off x="6228080" y="680520"/>
            <a:ext cx="6096000" cy="2554545"/>
          </a:xfrm>
          <a:prstGeom prst="rect">
            <a:avLst/>
          </a:prstGeom>
        </p:spPr>
        <p:txBody>
          <a:bodyPr>
            <a:spAutoFit/>
          </a:bodyPr>
          <a:lstStyle/>
          <a:p>
            <a:r>
              <a:rPr lang="en-US" sz="1600" dirty="0">
                <a:latin typeface="Helvetica" pitchFamily="2" charset="0"/>
              </a:rPr>
              <a:t>To meet the 35-dBA nighttime limit at the Webster Rd. location described above, the </a:t>
            </a:r>
            <a:r>
              <a:rPr lang="en-US" sz="1600" dirty="0">
                <a:highlight>
                  <a:srgbClr val="FFFF00"/>
                </a:highlight>
                <a:latin typeface="Helvetica" pitchFamily="2" charset="0"/>
              </a:rPr>
              <a:t>sound level (L10) incident upon the inside of the exterior wall of the barn should be limited to 80 dBA for typical pop/dance music. </a:t>
            </a:r>
            <a:r>
              <a:rPr lang="en-US" sz="1600" dirty="0">
                <a:latin typeface="Helvetica" pitchFamily="2" charset="0"/>
              </a:rPr>
              <a:t>This is a reasonable limit for the type of events proposed.</a:t>
            </a:r>
          </a:p>
          <a:p>
            <a:endParaRPr lang="en-US" sz="1600" dirty="0">
              <a:latin typeface="Helvetica" pitchFamily="2" charset="0"/>
            </a:endParaRPr>
          </a:p>
          <a:p>
            <a:r>
              <a:rPr lang="en-US" sz="1600" dirty="0">
                <a:latin typeface="Helvetica" pitchFamily="2" charset="0"/>
              </a:rPr>
              <a:t>This limit may be enforced through either electronic limiting of the sound system, or by directly monitoring sound levels within the barn. Both approaches are practical,</a:t>
            </a:r>
          </a:p>
          <a:p>
            <a:r>
              <a:rPr lang="en-US" sz="1600" dirty="0">
                <a:latin typeface="Helvetica" pitchFamily="2" charset="0"/>
              </a:rPr>
              <a:t>common, and easily implemented.</a:t>
            </a:r>
            <a:endParaRPr lang="en-US" sz="1600" dirty="0">
              <a:effectLst/>
              <a:latin typeface="Helvetica" pitchFamily="2" charset="0"/>
            </a:endParaRPr>
          </a:p>
        </p:txBody>
      </p:sp>
      <p:pic>
        <p:nvPicPr>
          <p:cNvPr id="5" name="Picture 4">
            <a:extLst>
              <a:ext uri="{FF2B5EF4-FFF2-40B4-BE49-F238E27FC236}">
                <a16:creationId xmlns:a16="http://schemas.microsoft.com/office/drawing/2014/main" xmlns="" id="{F4C3DDB2-AF25-7C4B-B4A1-FA1F6F8800D2}"/>
              </a:ext>
            </a:extLst>
          </p:cNvPr>
          <p:cNvPicPr>
            <a:picLocks noChangeAspect="1"/>
          </p:cNvPicPr>
          <p:nvPr/>
        </p:nvPicPr>
        <p:blipFill>
          <a:blip r:embed="rId2"/>
          <a:stretch>
            <a:fillRect/>
          </a:stretch>
        </p:blipFill>
        <p:spPr>
          <a:xfrm>
            <a:off x="6776896" y="3235065"/>
            <a:ext cx="4228086" cy="3042905"/>
          </a:xfrm>
          <a:prstGeom prst="rect">
            <a:avLst/>
          </a:prstGeom>
        </p:spPr>
      </p:pic>
      <p:sp>
        <p:nvSpPr>
          <p:cNvPr id="6" name="Rectangle 5">
            <a:extLst>
              <a:ext uri="{FF2B5EF4-FFF2-40B4-BE49-F238E27FC236}">
                <a16:creationId xmlns:a16="http://schemas.microsoft.com/office/drawing/2014/main" xmlns="" id="{FF030838-D328-6748-A773-F42E57BF9BA5}"/>
              </a:ext>
            </a:extLst>
          </p:cNvPr>
          <p:cNvSpPr/>
          <p:nvPr/>
        </p:nvSpPr>
        <p:spPr>
          <a:xfrm>
            <a:off x="233680" y="220296"/>
            <a:ext cx="6096000" cy="830997"/>
          </a:xfrm>
          <a:prstGeom prst="rect">
            <a:avLst/>
          </a:prstGeom>
        </p:spPr>
        <p:txBody>
          <a:bodyPr>
            <a:spAutoFit/>
          </a:bodyPr>
          <a:lstStyle/>
          <a:p>
            <a:r>
              <a:rPr lang="en-US" sz="1200" dirty="0">
                <a:highlight>
                  <a:srgbClr val="FFFF00"/>
                </a:highlight>
                <a:latin typeface="Helvetica" pitchFamily="2" charset="0"/>
              </a:rPr>
              <a:t>Mr. Reuter is an expert in assessment, modeling, and mitigation of environmental noise</a:t>
            </a:r>
            <a:r>
              <a:rPr lang="en-US" sz="1200" dirty="0">
                <a:latin typeface="Helvetica" pitchFamily="2" charset="0"/>
              </a:rPr>
              <a:t>. He has managed several hundred environmental noise projects in areas such as transportation, industrial processes, manufacturing, mineral extraction, telecommunications, </a:t>
            </a:r>
            <a:r>
              <a:rPr lang="en-US" sz="1200" dirty="0">
                <a:highlight>
                  <a:srgbClr val="FFFF00"/>
                </a:highlight>
                <a:latin typeface="Helvetica" pitchFamily="2" charset="0"/>
              </a:rPr>
              <a:t>recreational facilities, and protection of conservation land</a:t>
            </a:r>
            <a:r>
              <a:rPr lang="en-US" sz="1200" dirty="0">
                <a:latin typeface="Helvetica" pitchFamily="2" charset="0"/>
              </a:rPr>
              <a:t>.</a:t>
            </a:r>
            <a:endParaRPr lang="en-US" sz="1200" dirty="0">
              <a:effectLst/>
              <a:latin typeface="Helvetica" pitchFamily="2" charset="0"/>
            </a:endParaRPr>
          </a:p>
        </p:txBody>
      </p:sp>
      <p:sp>
        <p:nvSpPr>
          <p:cNvPr id="8" name="Rectangle 7">
            <a:extLst>
              <a:ext uri="{FF2B5EF4-FFF2-40B4-BE49-F238E27FC236}">
                <a16:creationId xmlns:a16="http://schemas.microsoft.com/office/drawing/2014/main" xmlns="" id="{9ED38F0D-B0E1-5847-9191-33F751158E0D}"/>
              </a:ext>
            </a:extLst>
          </p:cNvPr>
          <p:cNvSpPr/>
          <p:nvPr/>
        </p:nvSpPr>
        <p:spPr>
          <a:xfrm>
            <a:off x="233680" y="993817"/>
            <a:ext cx="6096000" cy="830997"/>
          </a:xfrm>
          <a:prstGeom prst="rect">
            <a:avLst/>
          </a:prstGeom>
        </p:spPr>
        <p:txBody>
          <a:bodyPr>
            <a:spAutoFit/>
          </a:bodyPr>
          <a:lstStyle/>
          <a:p>
            <a:r>
              <a:rPr lang="en-US" sz="1200" u="sng" dirty="0">
                <a:latin typeface="Helvetica" pitchFamily="2" charset="0"/>
              </a:rPr>
              <a:t>Professional Affiliations</a:t>
            </a:r>
          </a:p>
          <a:p>
            <a:r>
              <a:rPr lang="en-US" sz="1200" dirty="0">
                <a:latin typeface="Helvetica" pitchFamily="2" charset="0"/>
              </a:rPr>
              <a:t>Acoustical Society of America – Fellow</a:t>
            </a:r>
          </a:p>
          <a:p>
            <a:r>
              <a:rPr lang="en-US" sz="1200" dirty="0">
                <a:latin typeface="Helvetica" pitchFamily="2" charset="0"/>
              </a:rPr>
              <a:t>Institute of Noise Control Engineering – Board Certified Member</a:t>
            </a:r>
          </a:p>
          <a:p>
            <a:r>
              <a:rPr lang="en-US" sz="1200" dirty="0">
                <a:latin typeface="Helvetica" pitchFamily="2" charset="0"/>
              </a:rPr>
              <a:t>National Council of Acoustical Consultants – </a:t>
            </a:r>
            <a:r>
              <a:rPr lang="en-US" sz="1200" dirty="0">
                <a:highlight>
                  <a:srgbClr val="FFFF00"/>
                </a:highlight>
                <a:latin typeface="Helvetica" pitchFamily="2" charset="0"/>
              </a:rPr>
              <a:t>President</a:t>
            </a:r>
            <a:endParaRPr lang="en-US" sz="1200" dirty="0">
              <a:effectLst/>
              <a:highlight>
                <a:srgbClr val="FFFF00"/>
              </a:highlight>
              <a:latin typeface="Helvetica" pitchFamily="2" charset="0"/>
            </a:endParaRPr>
          </a:p>
        </p:txBody>
      </p:sp>
      <p:sp>
        <p:nvSpPr>
          <p:cNvPr id="9" name="Rectangle 8">
            <a:extLst>
              <a:ext uri="{FF2B5EF4-FFF2-40B4-BE49-F238E27FC236}">
                <a16:creationId xmlns:a16="http://schemas.microsoft.com/office/drawing/2014/main" xmlns="" id="{345E664B-A887-7441-AB5D-EF48D2FB9EF5}"/>
              </a:ext>
            </a:extLst>
          </p:cNvPr>
          <p:cNvSpPr/>
          <p:nvPr/>
        </p:nvSpPr>
        <p:spPr>
          <a:xfrm>
            <a:off x="233680" y="-65970"/>
            <a:ext cx="2044342" cy="369332"/>
          </a:xfrm>
          <a:prstGeom prst="rect">
            <a:avLst/>
          </a:prstGeom>
        </p:spPr>
        <p:txBody>
          <a:bodyPr wrap="none">
            <a:spAutoFit/>
          </a:bodyPr>
          <a:lstStyle/>
          <a:p>
            <a:r>
              <a:rPr lang="en-US" dirty="0">
                <a:latin typeface="Helvetica" pitchFamily="2" charset="0"/>
              </a:rPr>
              <a:t>Reuter Associates</a:t>
            </a:r>
            <a:endParaRPr lang="en-US" dirty="0">
              <a:effectLst/>
              <a:latin typeface="Helvetica" pitchFamily="2" charset="0"/>
            </a:endParaRPr>
          </a:p>
        </p:txBody>
      </p:sp>
    </p:spTree>
    <p:extLst>
      <p:ext uri="{BB962C8B-B14F-4D97-AF65-F5344CB8AC3E}">
        <p14:creationId xmlns:p14="http://schemas.microsoft.com/office/powerpoint/2010/main" val="275388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308</TotalTime>
  <Words>1117</Words>
  <Application>Microsoft Office PowerPoint</Application>
  <PresentationFormat>Widescreen</PresentationFormat>
  <Paragraphs>115</Paragraphs>
  <Slides>22</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9" baseType="lpstr">
      <vt:lpstr>Arial</vt:lpstr>
      <vt:lpstr>Calibri</vt:lpstr>
      <vt:lpstr>Calibri Light</vt:lpstr>
      <vt:lpstr>Helvetica</vt:lpstr>
      <vt:lpstr>Mistral</vt:lpstr>
      <vt:lpstr>Retrospect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Boo</dc:creator>
  <cp:lastModifiedBy>Carole Singelais</cp:lastModifiedBy>
  <cp:revision>38</cp:revision>
  <dcterms:created xsi:type="dcterms:W3CDTF">2021-07-14T15:21:10Z</dcterms:created>
  <dcterms:modified xsi:type="dcterms:W3CDTF">2021-08-11T18:44:13Z</dcterms:modified>
</cp:coreProperties>
</file>